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media/image34.xlsx" ContentType="image/unknown"/>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72" r:id="rId2"/>
  </p:sldMasterIdLst>
  <p:notesMasterIdLst>
    <p:notesMasterId r:id="rId85"/>
  </p:notesMasterIdLst>
  <p:handoutMasterIdLst>
    <p:handoutMasterId r:id="rId86"/>
  </p:handoutMasterIdLst>
  <p:sldIdLst>
    <p:sldId id="343" r:id="rId3"/>
    <p:sldId id="381" r:id="rId4"/>
    <p:sldId id="382" r:id="rId5"/>
    <p:sldId id="383" r:id="rId6"/>
    <p:sldId id="384" r:id="rId7"/>
    <p:sldId id="385" r:id="rId8"/>
    <p:sldId id="386" r:id="rId9"/>
    <p:sldId id="387" r:id="rId10"/>
    <p:sldId id="389" r:id="rId11"/>
    <p:sldId id="390" r:id="rId12"/>
    <p:sldId id="391" r:id="rId13"/>
    <p:sldId id="392" r:id="rId14"/>
    <p:sldId id="393" r:id="rId15"/>
    <p:sldId id="398" r:id="rId16"/>
    <p:sldId id="399" r:id="rId17"/>
    <p:sldId id="400" r:id="rId18"/>
    <p:sldId id="401" r:id="rId19"/>
    <p:sldId id="402" r:id="rId20"/>
    <p:sldId id="403" r:id="rId21"/>
    <p:sldId id="404" r:id="rId22"/>
    <p:sldId id="405" r:id="rId23"/>
    <p:sldId id="394" r:id="rId24"/>
    <p:sldId id="408" r:id="rId25"/>
    <p:sldId id="372" r:id="rId26"/>
    <p:sldId id="396" r:id="rId27"/>
    <p:sldId id="406" r:id="rId28"/>
    <p:sldId id="290" r:id="rId29"/>
    <p:sldId id="296" r:id="rId30"/>
    <p:sldId id="313" r:id="rId31"/>
    <p:sldId id="315" r:id="rId32"/>
    <p:sldId id="314" r:id="rId33"/>
    <p:sldId id="322" r:id="rId34"/>
    <p:sldId id="323" r:id="rId35"/>
    <p:sldId id="357" r:id="rId36"/>
    <p:sldId id="340" r:id="rId37"/>
    <p:sldId id="378" r:id="rId38"/>
    <p:sldId id="395" r:id="rId39"/>
    <p:sldId id="397" r:id="rId40"/>
    <p:sldId id="379" r:id="rId41"/>
    <p:sldId id="380" r:id="rId42"/>
    <p:sldId id="301" r:id="rId43"/>
    <p:sldId id="282" r:id="rId44"/>
    <p:sldId id="375" r:id="rId45"/>
    <p:sldId id="407" r:id="rId46"/>
    <p:sldId id="376" r:id="rId47"/>
    <p:sldId id="283" r:id="rId48"/>
    <p:sldId id="284" r:id="rId49"/>
    <p:sldId id="303" r:id="rId50"/>
    <p:sldId id="286" r:id="rId51"/>
    <p:sldId id="287" r:id="rId52"/>
    <p:sldId id="288" r:id="rId53"/>
    <p:sldId id="318" r:id="rId54"/>
    <p:sldId id="321" r:id="rId55"/>
    <p:sldId id="304" r:id="rId56"/>
    <p:sldId id="307" r:id="rId57"/>
    <p:sldId id="305" r:id="rId58"/>
    <p:sldId id="350" r:id="rId59"/>
    <p:sldId id="351" r:id="rId60"/>
    <p:sldId id="353" r:id="rId61"/>
    <p:sldId id="368" r:id="rId62"/>
    <p:sldId id="367" r:id="rId63"/>
    <p:sldId id="369" r:id="rId64"/>
    <p:sldId id="295" r:id="rId65"/>
    <p:sldId id="344" r:id="rId66"/>
    <p:sldId id="337" r:id="rId67"/>
    <p:sldId id="310" r:id="rId68"/>
    <p:sldId id="338" r:id="rId69"/>
    <p:sldId id="363" r:id="rId70"/>
    <p:sldId id="347" r:id="rId71"/>
    <p:sldId id="297" r:id="rId72"/>
    <p:sldId id="355" r:id="rId73"/>
    <p:sldId id="354" r:id="rId74"/>
    <p:sldId id="362" r:id="rId75"/>
    <p:sldId id="364" r:id="rId76"/>
    <p:sldId id="356" r:id="rId77"/>
    <p:sldId id="345" r:id="rId78"/>
    <p:sldId id="319" r:id="rId79"/>
    <p:sldId id="341" r:id="rId80"/>
    <p:sldId id="342" r:id="rId81"/>
    <p:sldId id="346" r:id="rId82"/>
    <p:sldId id="352" r:id="rId83"/>
    <p:sldId id="276" r:id="rId84"/>
  </p:sldIdLst>
  <p:sldSz cx="9906000" cy="6858000" type="A4"/>
  <p:notesSz cx="9144000" cy="6858000"/>
  <p:custDataLst>
    <p:tags r:id="rId87"/>
  </p:custDataLst>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2" end="35"/>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118"/>
    <a:srgbClr val="6600FF"/>
    <a:srgbClr val="009999"/>
    <a:srgbClr val="FF3300"/>
    <a:srgbClr val="66FF33"/>
    <a:srgbClr val="800000"/>
    <a:srgbClr val="FFFF99"/>
    <a:srgbClr val="FF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34" autoAdjust="0"/>
    <p:restoredTop sz="94660" autoAdjust="0"/>
  </p:normalViewPr>
  <p:slideViewPr>
    <p:cSldViewPr>
      <p:cViewPr varScale="1">
        <p:scale>
          <a:sx n="75" d="100"/>
          <a:sy n="75" d="100"/>
        </p:scale>
        <p:origin x="-750" y="-96"/>
      </p:cViewPr>
      <p:guideLst>
        <p:guide orient="horz" pos="1920"/>
        <p:guide orient="horz" pos="1776"/>
        <p:guide orient="horz" pos="1728"/>
        <p:guide pos="2352"/>
        <p:guide pos="1296"/>
        <p:guide pos="1200"/>
        <p:guide pos="244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8" y="-4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46.xml"/><Relationship Id="rId3" Type="http://schemas.openxmlformats.org/officeDocument/2006/relationships/slide" Target="slides/slide18.xml"/><Relationship Id="rId7" Type="http://schemas.openxmlformats.org/officeDocument/2006/relationships/slide" Target="slides/slide32.xml"/><Relationship Id="rId2" Type="http://schemas.openxmlformats.org/officeDocument/2006/relationships/slide" Target="slides/slide17.xml"/><Relationship Id="rId1" Type="http://schemas.openxmlformats.org/officeDocument/2006/relationships/slide" Target="slides/slide16.xml"/><Relationship Id="rId6" Type="http://schemas.openxmlformats.org/officeDocument/2006/relationships/slide" Target="slides/slide21.xml"/><Relationship Id="rId5" Type="http://schemas.openxmlformats.org/officeDocument/2006/relationships/slide" Target="slides/slide20.xml"/><Relationship Id="rId4" Type="http://schemas.openxmlformats.org/officeDocument/2006/relationships/slide" Target="slides/slide1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FFFF00"/>
                </a:solidFill>
                <a:latin typeface="Arial"/>
                <a:ea typeface="Arial"/>
                <a:cs typeface="Arial"/>
              </a:defRPr>
            </a:pPr>
            <a:r>
              <a:rPr lang="en-AU"/>
              <a:t>THE GROWTH OF STUD DOHNES NUMBERS IN AUSTRALIA</a:t>
            </a:r>
          </a:p>
        </c:rich>
      </c:tx>
      <c:layout>
        <c:manualLayout>
          <c:xMode val="edge"/>
          <c:yMode val="edge"/>
          <c:x val="0.11605723370429299"/>
          <c:y val="1.97628458498024E-2"/>
        </c:manualLayout>
      </c:layout>
      <c:overlay val="0"/>
      <c:spPr>
        <a:noFill/>
        <a:ln w="21877">
          <a:noFill/>
        </a:ln>
      </c:spPr>
    </c:title>
    <c:autoTitleDeleted val="0"/>
    <c:plotArea>
      <c:layout>
        <c:manualLayout>
          <c:layoutTarget val="inner"/>
          <c:xMode val="edge"/>
          <c:yMode val="edge"/>
          <c:x val="0.17647058823529399"/>
          <c:y val="0.158102766798419"/>
          <c:w val="0.80922098569157397"/>
          <c:h val="0.73122529644268797"/>
        </c:manualLayout>
      </c:layout>
      <c:barChart>
        <c:barDir val="col"/>
        <c:grouping val="clustered"/>
        <c:varyColors val="0"/>
        <c:ser>
          <c:idx val="7"/>
          <c:order val="0"/>
          <c:tx>
            <c:v>Count</c:v>
          </c:tx>
          <c:spPr>
            <a:solidFill>
              <a:srgbClr val="FF0000"/>
            </a:solidFill>
            <a:ln w="10939">
              <a:solidFill>
                <a:srgbClr val="000000"/>
              </a:solidFill>
              <a:prstDash val="solid"/>
            </a:ln>
          </c:spPr>
          <c:invertIfNegative val="0"/>
          <c:cat>
            <c:strRef>
              <c:f>GTrendTable!$A$5:$A$14</c:f>
              <c:strCache>
                <c:ptCount val="10"/>
                <c:pt idx="0">
                  <c:v>1998</c:v>
                </c:pt>
                <c:pt idx="1">
                  <c:v>1999</c:v>
                </c:pt>
                <c:pt idx="2">
                  <c:v>2000</c:v>
                </c:pt>
                <c:pt idx="3">
                  <c:v>2001</c:v>
                </c:pt>
                <c:pt idx="4">
                  <c:v>2002</c:v>
                </c:pt>
                <c:pt idx="5">
                  <c:v>2003</c:v>
                </c:pt>
                <c:pt idx="6">
                  <c:v>2004</c:v>
                </c:pt>
                <c:pt idx="7">
                  <c:v>2005</c:v>
                </c:pt>
                <c:pt idx="8">
                  <c:v>2006</c:v>
                </c:pt>
                <c:pt idx="9">
                  <c:v>2007</c:v>
                </c:pt>
              </c:strCache>
            </c:strRef>
          </c:cat>
          <c:val>
            <c:numRef>
              <c:f>GTrendTable!$I$5:$I$13</c:f>
              <c:numCache>
                <c:formatCode>0</c:formatCode>
                <c:ptCount val="9"/>
                <c:pt idx="0">
                  <c:v>125</c:v>
                </c:pt>
                <c:pt idx="1">
                  <c:v>490</c:v>
                </c:pt>
                <c:pt idx="2">
                  <c:v>845</c:v>
                </c:pt>
                <c:pt idx="3">
                  <c:v>1680</c:v>
                </c:pt>
                <c:pt idx="4">
                  <c:v>4627</c:v>
                </c:pt>
                <c:pt idx="5">
                  <c:v>5988</c:v>
                </c:pt>
                <c:pt idx="6">
                  <c:v>13387</c:v>
                </c:pt>
                <c:pt idx="7">
                  <c:v>16956</c:v>
                </c:pt>
                <c:pt idx="8">
                  <c:v>14734</c:v>
                </c:pt>
              </c:numCache>
            </c:numRef>
          </c:val>
        </c:ser>
        <c:dLbls>
          <c:showLegendKey val="0"/>
          <c:showVal val="0"/>
          <c:showCatName val="0"/>
          <c:showSerName val="0"/>
          <c:showPercent val="0"/>
          <c:showBubbleSize val="0"/>
        </c:dLbls>
        <c:gapWidth val="150"/>
        <c:axId val="20036224"/>
        <c:axId val="22434560"/>
      </c:barChart>
      <c:catAx>
        <c:axId val="20036224"/>
        <c:scaling>
          <c:orientation val="minMax"/>
        </c:scaling>
        <c:delete val="0"/>
        <c:axPos val="b"/>
        <c:title>
          <c:tx>
            <c:rich>
              <a:bodyPr/>
              <a:lstStyle/>
              <a:p>
                <a:pPr>
                  <a:defRPr sz="1400" b="1" i="0" u="none" strike="noStrike" baseline="0">
                    <a:solidFill>
                      <a:srgbClr val="FFFF00"/>
                    </a:solidFill>
                    <a:latin typeface="Arial"/>
                    <a:ea typeface="Arial"/>
                    <a:cs typeface="Arial"/>
                  </a:defRPr>
                </a:pPr>
                <a:r>
                  <a:rPr lang="en-AU"/>
                  <a:t>Year Of Drop</a:t>
                </a:r>
              </a:p>
            </c:rich>
          </c:tx>
          <c:layout>
            <c:manualLayout>
              <c:xMode val="edge"/>
              <c:yMode val="edge"/>
              <c:x val="0.46899841017488098"/>
              <c:y val="0.935441370223979"/>
            </c:manualLayout>
          </c:layout>
          <c:overlay val="0"/>
          <c:spPr>
            <a:noFill/>
            <a:ln w="21877">
              <a:noFill/>
            </a:ln>
          </c:spPr>
        </c:title>
        <c:numFmt formatCode="General" sourceLinked="1"/>
        <c:majorTickMark val="out"/>
        <c:minorTickMark val="none"/>
        <c:tickLblPos val="nextTo"/>
        <c:spPr>
          <a:ln w="2735">
            <a:solidFill>
              <a:srgbClr val="000000"/>
            </a:solidFill>
            <a:prstDash val="solid"/>
          </a:ln>
        </c:spPr>
        <c:txPr>
          <a:bodyPr rot="0" vert="horz"/>
          <a:lstStyle/>
          <a:p>
            <a:pPr>
              <a:defRPr sz="1034" b="0" i="0" u="none" strike="noStrike" baseline="0">
                <a:solidFill>
                  <a:srgbClr val="FFFF00"/>
                </a:solidFill>
                <a:latin typeface="Arial"/>
                <a:ea typeface="Arial"/>
                <a:cs typeface="Arial"/>
              </a:defRPr>
            </a:pPr>
            <a:endParaRPr lang="en-US"/>
          </a:p>
        </c:txPr>
        <c:crossAx val="22434560"/>
        <c:crosses val="autoZero"/>
        <c:auto val="1"/>
        <c:lblAlgn val="ctr"/>
        <c:lblOffset val="100"/>
        <c:tickLblSkip val="1"/>
        <c:tickMarkSkip val="1"/>
        <c:noMultiLvlLbl val="0"/>
      </c:catAx>
      <c:valAx>
        <c:axId val="22434560"/>
        <c:scaling>
          <c:orientation val="minMax"/>
        </c:scaling>
        <c:delete val="0"/>
        <c:axPos val="l"/>
        <c:majorGridlines>
          <c:spPr>
            <a:ln w="2735">
              <a:solidFill>
                <a:srgbClr val="000000"/>
              </a:solidFill>
              <a:prstDash val="solid"/>
            </a:ln>
          </c:spPr>
        </c:majorGridlines>
        <c:title>
          <c:tx>
            <c:rich>
              <a:bodyPr/>
              <a:lstStyle/>
              <a:p>
                <a:pPr>
                  <a:defRPr sz="1400" b="1" i="0" u="none" strike="noStrike" baseline="0">
                    <a:solidFill>
                      <a:srgbClr val="FFFF00"/>
                    </a:solidFill>
                    <a:latin typeface="Arial"/>
                    <a:ea typeface="Arial"/>
                    <a:cs typeface="Arial"/>
                  </a:defRPr>
                </a:pPr>
                <a:r>
                  <a:rPr lang="en-AU"/>
                  <a:t>Stud Dohnes</a:t>
                </a:r>
              </a:p>
            </c:rich>
          </c:tx>
          <c:layout>
            <c:manualLayout>
              <c:xMode val="edge"/>
              <c:yMode val="edge"/>
              <c:x val="1.7488076311605701E-2"/>
              <c:y val="0.43083003952569199"/>
            </c:manualLayout>
          </c:layout>
          <c:overlay val="0"/>
          <c:spPr>
            <a:noFill/>
            <a:ln w="21877">
              <a:noFill/>
            </a:ln>
          </c:spPr>
        </c:title>
        <c:numFmt formatCode="0" sourceLinked="1"/>
        <c:majorTickMark val="out"/>
        <c:minorTickMark val="none"/>
        <c:tickLblPos val="nextTo"/>
        <c:spPr>
          <a:ln w="2735">
            <a:solidFill>
              <a:srgbClr val="000000"/>
            </a:solidFill>
            <a:prstDash val="solid"/>
          </a:ln>
        </c:spPr>
        <c:txPr>
          <a:bodyPr rot="0" vert="horz"/>
          <a:lstStyle/>
          <a:p>
            <a:pPr>
              <a:defRPr sz="1034" b="0" i="0" u="none" strike="noStrike" baseline="0">
                <a:solidFill>
                  <a:srgbClr val="FFFF00"/>
                </a:solidFill>
                <a:latin typeface="Arial"/>
                <a:ea typeface="Arial"/>
                <a:cs typeface="Arial"/>
              </a:defRPr>
            </a:pPr>
            <a:endParaRPr lang="en-US"/>
          </a:p>
        </c:txPr>
        <c:crossAx val="20036224"/>
        <c:crosses val="autoZero"/>
        <c:crossBetween val="between"/>
      </c:valAx>
      <c:spPr>
        <a:solidFill>
          <a:srgbClr val="FFFFCC"/>
        </a:solidFill>
        <a:ln w="10939">
          <a:solidFill>
            <a:srgbClr val="808080"/>
          </a:solidFill>
          <a:prstDash val="solid"/>
        </a:ln>
      </c:spPr>
    </c:plotArea>
    <c:plotVisOnly val="1"/>
    <c:dispBlanksAs val="gap"/>
    <c:showDLblsOverMax val="0"/>
  </c:chart>
  <c:spPr>
    <a:noFill/>
    <a:ln>
      <a:noFill/>
    </a:ln>
  </c:spPr>
  <c:txPr>
    <a:bodyPr/>
    <a:lstStyle/>
    <a:p>
      <a:pPr>
        <a:defRPr sz="68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63" b="1" i="0" u="none" strike="noStrike" baseline="0">
                <a:solidFill>
                  <a:srgbClr val="000000"/>
                </a:solidFill>
                <a:latin typeface="Arial"/>
                <a:ea typeface="Arial"/>
                <a:cs typeface="Arial"/>
              </a:defRPr>
            </a:pPr>
            <a:r>
              <a:rPr lang="en-AU" dirty="0"/>
              <a:t>Ratio of Meat : Wool prices - </a:t>
            </a:r>
            <a:r>
              <a:rPr lang="en-AU" dirty="0" smtClean="0"/>
              <a:t>1960-2010</a:t>
            </a:r>
            <a:endParaRPr lang="en-AU" dirty="0"/>
          </a:p>
        </c:rich>
      </c:tx>
      <c:layout>
        <c:manualLayout>
          <c:xMode val="edge"/>
          <c:yMode val="edge"/>
          <c:x val="0.204301075268817"/>
          <c:y val="1.8749999999999999E-2"/>
        </c:manualLayout>
      </c:layout>
      <c:overlay val="0"/>
      <c:spPr>
        <a:noFill/>
        <a:ln w="37818">
          <a:noFill/>
        </a:ln>
      </c:spPr>
    </c:title>
    <c:autoTitleDeleted val="0"/>
    <c:view3D>
      <c:rotX val="15"/>
      <c:hPercent val="52"/>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0.154838709677419"/>
          <c:y val="0.15"/>
          <c:w val="0.804301075268817"/>
          <c:h val="0.68125000000000002"/>
        </c:manualLayout>
      </c:layout>
      <c:bar3DChart>
        <c:barDir val="col"/>
        <c:grouping val="clustered"/>
        <c:varyColors val="0"/>
        <c:ser>
          <c:idx val="0"/>
          <c:order val="0"/>
          <c:tx>
            <c:v>Meat/Lamb</c:v>
          </c:tx>
          <c:spPr>
            <a:solidFill>
              <a:srgbClr val="9999FF"/>
            </a:solidFill>
            <a:ln w="18909">
              <a:solidFill>
                <a:srgbClr val="000000"/>
              </a:solidFill>
              <a:prstDash val="solid"/>
            </a:ln>
          </c:spPr>
          <c:invertIfNegative val="0"/>
          <c:val>
            <c:numRef>
              <c:f>Sheet7!$B$1:$B$6</c:f>
              <c:numCache>
                <c:formatCode>General</c:formatCode>
                <c:ptCount val="6"/>
                <c:pt idx="0">
                  <c:v>1</c:v>
                </c:pt>
                <c:pt idx="1">
                  <c:v>1</c:v>
                </c:pt>
                <c:pt idx="2">
                  <c:v>1</c:v>
                </c:pt>
                <c:pt idx="3">
                  <c:v>1</c:v>
                </c:pt>
                <c:pt idx="4">
                  <c:v>1</c:v>
                </c:pt>
                <c:pt idx="5">
                  <c:v>1</c:v>
                </c:pt>
              </c:numCache>
            </c:numRef>
          </c:val>
        </c:ser>
        <c:ser>
          <c:idx val="1"/>
          <c:order val="1"/>
          <c:tx>
            <c:v>Wool</c:v>
          </c:tx>
          <c:spPr>
            <a:solidFill>
              <a:srgbClr val="993366"/>
            </a:solidFill>
            <a:ln w="18909">
              <a:solidFill>
                <a:srgbClr val="000000"/>
              </a:solidFill>
              <a:prstDash val="solid"/>
            </a:ln>
          </c:spPr>
          <c:invertIfNegative val="0"/>
          <c:val>
            <c:numRef>
              <c:f>Sheet7!$C$1:$C$6</c:f>
              <c:numCache>
                <c:formatCode>General</c:formatCode>
                <c:ptCount val="6"/>
                <c:pt idx="0">
                  <c:v>3.1</c:v>
                </c:pt>
                <c:pt idx="1">
                  <c:v>2.5</c:v>
                </c:pt>
                <c:pt idx="2">
                  <c:v>1.9</c:v>
                </c:pt>
                <c:pt idx="3">
                  <c:v>1.8</c:v>
                </c:pt>
                <c:pt idx="4">
                  <c:v>1.3</c:v>
                </c:pt>
                <c:pt idx="5">
                  <c:v>1</c:v>
                </c:pt>
              </c:numCache>
            </c:numRef>
          </c:val>
        </c:ser>
        <c:dLbls>
          <c:showLegendKey val="0"/>
          <c:showVal val="0"/>
          <c:showCatName val="0"/>
          <c:showSerName val="0"/>
          <c:showPercent val="0"/>
          <c:showBubbleSize val="0"/>
        </c:dLbls>
        <c:gapWidth val="150"/>
        <c:shape val="box"/>
        <c:axId val="23739392"/>
        <c:axId val="23769856"/>
        <c:axId val="0"/>
      </c:bar3DChart>
      <c:catAx>
        <c:axId val="23739392"/>
        <c:scaling>
          <c:orientation val="minMax"/>
        </c:scaling>
        <c:delete val="1"/>
        <c:axPos val="b"/>
        <c:majorTickMark val="out"/>
        <c:minorTickMark val="none"/>
        <c:tickLblPos val="nextTo"/>
        <c:crossAx val="23769856"/>
        <c:crosses val="autoZero"/>
        <c:auto val="0"/>
        <c:lblAlgn val="ctr"/>
        <c:lblOffset val="100"/>
        <c:noMultiLvlLbl val="0"/>
      </c:catAx>
      <c:valAx>
        <c:axId val="23769856"/>
        <c:scaling>
          <c:orientation val="minMax"/>
        </c:scaling>
        <c:delete val="0"/>
        <c:axPos val="l"/>
        <c:majorGridlines>
          <c:spPr>
            <a:ln w="4727">
              <a:solidFill>
                <a:srgbClr val="000000"/>
              </a:solidFill>
              <a:prstDash val="solid"/>
            </a:ln>
          </c:spPr>
        </c:majorGridlines>
        <c:title>
          <c:tx>
            <c:rich>
              <a:bodyPr/>
              <a:lstStyle/>
              <a:p>
                <a:pPr>
                  <a:defRPr sz="1787" b="1" i="0" u="none" strike="noStrike" baseline="0">
                    <a:solidFill>
                      <a:srgbClr val="000000"/>
                    </a:solidFill>
                    <a:latin typeface="Arial"/>
                    <a:ea typeface="Arial"/>
                    <a:cs typeface="Arial"/>
                  </a:defRPr>
                </a:pPr>
                <a:r>
                  <a:rPr lang="en-AU"/>
                  <a:t>Ratios</a:t>
                </a:r>
              </a:p>
            </c:rich>
          </c:tx>
          <c:layout>
            <c:manualLayout>
              <c:xMode val="edge"/>
              <c:yMode val="edge"/>
              <c:x val="2.7956989247311801E-2"/>
              <c:y val="0.42499999999999999"/>
            </c:manualLayout>
          </c:layout>
          <c:overlay val="0"/>
          <c:spPr>
            <a:noFill/>
            <a:ln w="37818">
              <a:noFill/>
            </a:ln>
          </c:spPr>
        </c:title>
        <c:numFmt formatCode="General" sourceLinked="1"/>
        <c:majorTickMark val="out"/>
        <c:minorTickMark val="none"/>
        <c:tickLblPos val="nextTo"/>
        <c:spPr>
          <a:ln w="4727">
            <a:solidFill>
              <a:srgbClr val="000000"/>
            </a:solidFill>
            <a:prstDash val="solid"/>
          </a:ln>
        </c:spPr>
        <c:txPr>
          <a:bodyPr rot="0" vert="horz"/>
          <a:lstStyle/>
          <a:p>
            <a:pPr>
              <a:defRPr sz="1787" b="0" i="0" u="none" strike="noStrike" baseline="0">
                <a:solidFill>
                  <a:srgbClr val="000000"/>
                </a:solidFill>
                <a:latin typeface="Arial"/>
                <a:ea typeface="Arial"/>
                <a:cs typeface="Arial"/>
              </a:defRPr>
            </a:pPr>
            <a:endParaRPr lang="en-US"/>
          </a:p>
        </c:txPr>
        <c:crossAx val="23739392"/>
        <c:crosses val="autoZero"/>
        <c:crossBetween val="between"/>
      </c:valAx>
      <c:spPr>
        <a:noFill/>
        <a:ln w="37818">
          <a:noFill/>
        </a:ln>
      </c:spPr>
    </c:plotArea>
    <c:legend>
      <c:legendPos val="b"/>
      <c:layout>
        <c:manualLayout>
          <c:xMode val="edge"/>
          <c:yMode val="edge"/>
          <c:x val="0.320430107526882"/>
          <c:y val="0.90625"/>
          <c:w val="0.35698924731182802"/>
          <c:h val="8.4375000000000006E-2"/>
        </c:manualLayout>
      </c:layout>
      <c:overlay val="0"/>
      <c:spPr>
        <a:solidFill>
          <a:srgbClr val="FFFFFF"/>
        </a:solidFill>
        <a:ln w="4727">
          <a:solidFill>
            <a:srgbClr val="000000"/>
          </a:solidFill>
          <a:prstDash val="solid"/>
        </a:ln>
      </c:spPr>
      <c:txPr>
        <a:bodyPr/>
        <a:lstStyle/>
        <a:p>
          <a:pPr>
            <a:defRPr sz="1638"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4727">
      <a:solidFill>
        <a:srgbClr val="000000"/>
      </a:solidFill>
      <a:prstDash val="solid"/>
    </a:ln>
  </c:spPr>
  <c:txPr>
    <a:bodyPr/>
    <a:lstStyle/>
    <a:p>
      <a:pPr>
        <a:defRPr sz="1787"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28947385555803"/>
          <c:y val="0"/>
        </c:manualLayout>
      </c:layout>
      <c:overlay val="0"/>
      <c:spPr>
        <a:noFill/>
        <a:ln w="28797">
          <a:noFill/>
        </a:ln>
      </c:spPr>
      <c:txPr>
        <a:bodyPr/>
        <a:lstStyle/>
        <a:p>
          <a:pPr>
            <a:defRPr sz="2267" b="0" i="0" u="none" strike="noStrike" baseline="0">
              <a:solidFill>
                <a:srgbClr val="000000"/>
              </a:solidFill>
              <a:latin typeface="Arial"/>
              <a:ea typeface="Arial"/>
              <a:cs typeface="Arial"/>
            </a:defRPr>
          </a:pPr>
          <a:endParaRPr lang="en-US"/>
        </a:p>
      </c:txPr>
    </c:title>
    <c:autoTitleDeleted val="0"/>
    <c:plotArea>
      <c:layout>
        <c:manualLayout>
          <c:layoutTarget val="inner"/>
          <c:xMode val="edge"/>
          <c:yMode val="edge"/>
          <c:x val="9.5394736842105199E-2"/>
          <c:y val="0.26775956284153002"/>
          <c:w val="0.90789473684210498"/>
          <c:h val="0.59016393442622905"/>
        </c:manualLayout>
      </c:layout>
      <c:lineChart>
        <c:grouping val="standard"/>
        <c:varyColors val="0"/>
        <c:ser>
          <c:idx val="0"/>
          <c:order val="0"/>
          <c:tx>
            <c:v>Lambing Percentages</c:v>
          </c:tx>
          <c:spPr>
            <a:ln w="28797">
              <a:solidFill>
                <a:srgbClr val="800000"/>
              </a:solidFill>
              <a:prstDash val="solid"/>
            </a:ln>
          </c:spPr>
          <c:marker>
            <c:symbol val="circle"/>
            <c:size val="6"/>
            <c:spPr>
              <a:solidFill>
                <a:srgbClr val="800000"/>
              </a:solidFill>
              <a:ln>
                <a:solidFill>
                  <a:srgbClr val="800000"/>
                </a:solidFill>
                <a:prstDash val="solid"/>
              </a:ln>
            </c:spPr>
          </c:marker>
          <c:trendline>
            <c:trendlineType val="linear"/>
            <c:dispRSqr val="0"/>
            <c:dispEq val="0"/>
          </c:trendline>
          <c:cat>
            <c:numRef>
              <c:f>Sheet1!$A$2:$A$10</c:f>
              <c:numCache>
                <c:formatCode>General</c:formatCode>
                <c:ptCount val="9"/>
                <c:pt idx="0">
                  <c:v>1998</c:v>
                </c:pt>
                <c:pt idx="1">
                  <c:v>2003</c:v>
                </c:pt>
                <c:pt idx="2">
                  <c:v>2004</c:v>
                </c:pt>
                <c:pt idx="3">
                  <c:v>2005</c:v>
                </c:pt>
                <c:pt idx="4">
                  <c:v>2006</c:v>
                </c:pt>
                <c:pt idx="5">
                  <c:v>2007</c:v>
                </c:pt>
                <c:pt idx="6">
                  <c:v>2008</c:v>
                </c:pt>
                <c:pt idx="7">
                  <c:v>2009</c:v>
                </c:pt>
                <c:pt idx="8">
                  <c:v>2010</c:v>
                </c:pt>
              </c:numCache>
            </c:numRef>
          </c:cat>
          <c:val>
            <c:numRef>
              <c:f>Sheet1!$B$2:$B$10</c:f>
              <c:numCache>
                <c:formatCode>General</c:formatCode>
                <c:ptCount val="9"/>
                <c:pt idx="0">
                  <c:v>75</c:v>
                </c:pt>
                <c:pt idx="1">
                  <c:v>98</c:v>
                </c:pt>
                <c:pt idx="2">
                  <c:v>112</c:v>
                </c:pt>
                <c:pt idx="3">
                  <c:v>115</c:v>
                </c:pt>
                <c:pt idx="4">
                  <c:v>120</c:v>
                </c:pt>
                <c:pt idx="5">
                  <c:v>123</c:v>
                </c:pt>
                <c:pt idx="6">
                  <c:v>127</c:v>
                </c:pt>
                <c:pt idx="7">
                  <c:v>112</c:v>
                </c:pt>
                <c:pt idx="8">
                  <c:v>131</c:v>
                </c:pt>
              </c:numCache>
            </c:numRef>
          </c:val>
          <c:smooth val="0"/>
        </c:ser>
        <c:dLbls>
          <c:showLegendKey val="0"/>
          <c:showVal val="0"/>
          <c:showCatName val="0"/>
          <c:showSerName val="0"/>
          <c:showPercent val="0"/>
          <c:showBubbleSize val="0"/>
        </c:dLbls>
        <c:marker val="1"/>
        <c:smooth val="0"/>
        <c:axId val="23832064"/>
        <c:axId val="23833600"/>
      </c:lineChart>
      <c:catAx>
        <c:axId val="23832064"/>
        <c:scaling>
          <c:orientation val="minMax"/>
        </c:scaling>
        <c:delete val="0"/>
        <c:axPos val="b"/>
        <c:numFmt formatCode="General" sourceLinked="1"/>
        <c:majorTickMark val="out"/>
        <c:minorTickMark val="none"/>
        <c:tickLblPos val="nextTo"/>
        <c:spPr>
          <a:ln w="3600">
            <a:solidFill>
              <a:srgbClr val="000000"/>
            </a:solidFill>
            <a:prstDash val="solid"/>
          </a:ln>
        </c:spPr>
        <c:txPr>
          <a:bodyPr rot="0" vert="horz"/>
          <a:lstStyle/>
          <a:p>
            <a:pPr>
              <a:defRPr sz="2041" b="0" i="0" u="none" strike="noStrike" baseline="0">
                <a:solidFill>
                  <a:srgbClr val="000000"/>
                </a:solidFill>
                <a:latin typeface="Arial"/>
                <a:ea typeface="Arial"/>
                <a:cs typeface="Arial"/>
              </a:defRPr>
            </a:pPr>
            <a:endParaRPr lang="en-US"/>
          </a:p>
        </c:txPr>
        <c:crossAx val="23833600"/>
        <c:crosses val="autoZero"/>
        <c:auto val="1"/>
        <c:lblAlgn val="ctr"/>
        <c:lblOffset val="100"/>
        <c:tickLblSkip val="1"/>
        <c:tickMarkSkip val="1"/>
        <c:noMultiLvlLbl val="0"/>
      </c:catAx>
      <c:valAx>
        <c:axId val="23833600"/>
        <c:scaling>
          <c:orientation val="minMax"/>
          <c:max val="135"/>
          <c:min val="75"/>
        </c:scaling>
        <c:delete val="0"/>
        <c:axPos val="l"/>
        <c:majorGridlines>
          <c:spPr>
            <a:ln w="3600">
              <a:solidFill>
                <a:srgbClr val="000000"/>
              </a:solidFill>
              <a:prstDash val="solid"/>
            </a:ln>
          </c:spPr>
        </c:majorGridlines>
        <c:numFmt formatCode="General" sourceLinked="1"/>
        <c:majorTickMark val="out"/>
        <c:minorTickMark val="none"/>
        <c:tickLblPos val="nextTo"/>
        <c:spPr>
          <a:ln w="3600">
            <a:solidFill>
              <a:srgbClr val="000000"/>
            </a:solidFill>
            <a:prstDash val="solid"/>
          </a:ln>
        </c:spPr>
        <c:txPr>
          <a:bodyPr rot="0" vert="horz"/>
          <a:lstStyle/>
          <a:p>
            <a:pPr>
              <a:defRPr sz="2041" b="0" i="0" u="none" strike="noStrike" baseline="0">
                <a:solidFill>
                  <a:srgbClr val="000000"/>
                </a:solidFill>
                <a:latin typeface="Arial"/>
                <a:ea typeface="Arial"/>
                <a:cs typeface="Arial"/>
              </a:defRPr>
            </a:pPr>
            <a:endParaRPr lang="en-US"/>
          </a:p>
        </c:txPr>
        <c:crossAx val="23832064"/>
        <c:crosses val="autoZero"/>
        <c:crossBetween val="between"/>
        <c:majorUnit val="10"/>
        <c:minorUnit val="1"/>
      </c:valAx>
      <c:spPr>
        <a:solidFill>
          <a:srgbClr val="FFFF99"/>
        </a:solidFill>
        <a:ln w="14399">
          <a:solidFill>
            <a:srgbClr val="808080"/>
          </a:solidFill>
          <a:prstDash val="solid"/>
        </a:ln>
      </c:spPr>
    </c:plotArea>
    <c:plotVisOnly val="1"/>
    <c:dispBlanksAs val="gap"/>
    <c:showDLblsOverMax val="0"/>
  </c:chart>
  <c:spPr>
    <a:solidFill>
      <a:srgbClr val="FFFFFF"/>
    </a:solidFill>
    <a:ln w="3600">
      <a:solidFill>
        <a:srgbClr val="000000"/>
      </a:solidFill>
      <a:prstDash val="solid"/>
    </a:ln>
  </c:spPr>
  <c:txPr>
    <a:bodyPr/>
    <a:lstStyle/>
    <a:p>
      <a:pPr>
        <a:defRPr sz="907"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57" b="1" i="0" u="none" strike="noStrike" baseline="0">
                <a:solidFill>
                  <a:srgbClr val="000000"/>
                </a:solidFill>
                <a:latin typeface="Arial"/>
                <a:ea typeface="Arial"/>
                <a:cs typeface="Arial"/>
              </a:defRPr>
            </a:pPr>
            <a:r>
              <a:rPr lang="en-AU"/>
              <a:t>The Growth of Stud Dohnes in Aust. Since 1998</a:t>
            </a:r>
          </a:p>
        </c:rich>
      </c:tx>
      <c:layout>
        <c:manualLayout>
          <c:xMode val="edge"/>
          <c:yMode val="edge"/>
          <c:x val="0.23306772908366499"/>
          <c:y val="1.8433179723502301E-2"/>
        </c:manualLayout>
      </c:layout>
      <c:overlay val="0"/>
      <c:spPr>
        <a:noFill/>
        <a:ln w="52404">
          <a:noFill/>
        </a:ln>
      </c:spPr>
    </c:title>
    <c:autoTitleDeleted val="0"/>
    <c:plotArea>
      <c:layout>
        <c:manualLayout>
          <c:layoutTarget val="inner"/>
          <c:xMode val="edge"/>
          <c:yMode val="edge"/>
          <c:x val="0.151394422310757"/>
          <c:y val="0.23963133640553"/>
          <c:w val="0.69521912350597603"/>
          <c:h val="0.43778801843317999"/>
        </c:manualLayout>
      </c:layout>
      <c:barChart>
        <c:barDir val="col"/>
        <c:grouping val="clustered"/>
        <c:varyColors val="0"/>
        <c:ser>
          <c:idx val="0"/>
          <c:order val="0"/>
          <c:spPr>
            <a:solidFill>
              <a:srgbClr val="9999FF"/>
            </a:solidFill>
            <a:ln w="26202">
              <a:solidFill>
                <a:srgbClr val="000000"/>
              </a:solidFill>
              <a:prstDash val="solid"/>
            </a:ln>
          </c:spPr>
          <c:invertIfNegative val="0"/>
          <c:dLbls>
            <c:dLbl>
              <c:idx val="2"/>
              <c:layout/>
              <c:tx>
                <c:rich>
                  <a:bodyPr/>
                  <a:lstStyle/>
                  <a:p>
                    <a:r>
                      <a:rPr lang="en-AU"/>
                      <a:t>1,350</a:t>
                    </a:r>
                  </a:p>
                </c:rich>
              </c:tx>
              <c:showLegendKey val="0"/>
              <c:showVal val="0"/>
              <c:showCatName val="0"/>
              <c:showSerName val="0"/>
              <c:showPercent val="0"/>
              <c:showBubbleSize val="0"/>
            </c:dLbl>
            <c:dLbl>
              <c:idx val="3"/>
              <c:layout/>
              <c:tx>
                <c:rich>
                  <a:bodyPr/>
                  <a:lstStyle/>
                  <a:p>
                    <a:r>
                      <a:rPr lang="en-AU"/>
                      <a:t>3,150</a:t>
                    </a:r>
                  </a:p>
                </c:rich>
              </c:tx>
              <c:showLegendKey val="0"/>
              <c:showVal val="0"/>
              <c:showCatName val="0"/>
              <c:showSerName val="0"/>
              <c:showPercent val="0"/>
              <c:showBubbleSize val="0"/>
            </c:dLbl>
            <c:dLbl>
              <c:idx val="4"/>
              <c:layout/>
              <c:tx>
                <c:rich>
                  <a:bodyPr/>
                  <a:lstStyle/>
                  <a:p>
                    <a:r>
                      <a:rPr lang="en-AU"/>
                      <a:t>7,750</a:t>
                    </a:r>
                  </a:p>
                </c:rich>
              </c:tx>
              <c:showLegendKey val="0"/>
              <c:showVal val="0"/>
              <c:showCatName val="0"/>
              <c:showSerName val="0"/>
              <c:showPercent val="0"/>
              <c:showBubbleSize val="0"/>
            </c:dLbl>
            <c:dLbl>
              <c:idx val="5"/>
              <c:layout/>
              <c:tx>
                <c:rich>
                  <a:bodyPr/>
                  <a:lstStyle/>
                  <a:p>
                    <a:r>
                      <a:rPr lang="en-AU"/>
                      <a:t>12,950</a:t>
                    </a:r>
                  </a:p>
                </c:rich>
              </c:tx>
              <c:showLegendKey val="0"/>
              <c:showVal val="0"/>
              <c:showCatName val="0"/>
              <c:showSerName val="0"/>
              <c:showPercent val="0"/>
              <c:showBubbleSize val="0"/>
            </c:dLbl>
            <c:spPr>
              <a:noFill/>
              <a:ln w="52404">
                <a:noFill/>
              </a:ln>
            </c:spPr>
            <c:txPr>
              <a:bodyPr/>
              <a:lstStyle/>
              <a:p>
                <a:pPr>
                  <a:defRPr sz="1651"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Sheet1!$B$13:$I$13</c:f>
              <c:numCache>
                <c:formatCode>General</c:formatCode>
                <c:ptCount val="8"/>
                <c:pt idx="0">
                  <c:v>1998</c:v>
                </c:pt>
                <c:pt idx="1">
                  <c:v>1999</c:v>
                </c:pt>
                <c:pt idx="2">
                  <c:v>2000</c:v>
                </c:pt>
                <c:pt idx="3">
                  <c:v>2001</c:v>
                </c:pt>
                <c:pt idx="4">
                  <c:v>2002</c:v>
                </c:pt>
                <c:pt idx="5">
                  <c:v>2003</c:v>
                </c:pt>
                <c:pt idx="6">
                  <c:v>2004</c:v>
                </c:pt>
                <c:pt idx="7">
                  <c:v>2005</c:v>
                </c:pt>
              </c:numCache>
            </c:numRef>
          </c:cat>
          <c:val>
            <c:numRef>
              <c:f>Sheet1!$B$11:$I$11</c:f>
              <c:numCache>
                <c:formatCode>General</c:formatCode>
                <c:ptCount val="8"/>
                <c:pt idx="0">
                  <c:v>300</c:v>
                </c:pt>
                <c:pt idx="1">
                  <c:v>600</c:v>
                </c:pt>
                <c:pt idx="2">
                  <c:v>1350</c:v>
                </c:pt>
                <c:pt idx="3">
                  <c:v>3150</c:v>
                </c:pt>
                <c:pt idx="4">
                  <c:v>7750</c:v>
                </c:pt>
                <c:pt idx="5">
                  <c:v>12950</c:v>
                </c:pt>
                <c:pt idx="6" formatCode="#,##0">
                  <c:v>23000</c:v>
                </c:pt>
                <c:pt idx="7" formatCode="#,##0">
                  <c:v>40000</c:v>
                </c:pt>
              </c:numCache>
            </c:numRef>
          </c:val>
        </c:ser>
        <c:ser>
          <c:idx val="1"/>
          <c:order val="1"/>
          <c:spPr>
            <a:solidFill>
              <a:srgbClr val="993366"/>
            </a:solidFill>
            <a:ln w="26202">
              <a:solidFill>
                <a:srgbClr val="000000"/>
              </a:solidFill>
              <a:prstDash val="solid"/>
            </a:ln>
          </c:spPr>
          <c:invertIfNegative val="0"/>
          <c:cat>
            <c:numRef>
              <c:f>Sheet1!$B$13:$I$13</c:f>
              <c:numCache>
                <c:formatCode>General</c:formatCode>
                <c:ptCount val="8"/>
                <c:pt idx="0">
                  <c:v>1998</c:v>
                </c:pt>
                <c:pt idx="1">
                  <c:v>1999</c:v>
                </c:pt>
                <c:pt idx="2">
                  <c:v>2000</c:v>
                </c:pt>
                <c:pt idx="3">
                  <c:v>2001</c:v>
                </c:pt>
                <c:pt idx="4">
                  <c:v>2002</c:v>
                </c:pt>
                <c:pt idx="5">
                  <c:v>2003</c:v>
                </c:pt>
                <c:pt idx="6">
                  <c:v>2004</c:v>
                </c:pt>
                <c:pt idx="7">
                  <c:v>2005</c:v>
                </c:pt>
              </c:numCache>
            </c:numRef>
          </c:cat>
          <c:val>
            <c:numLit>
              <c:formatCode>General</c:formatCode>
              <c:ptCount val="1"/>
              <c:pt idx="0">
                <c:v>1</c:v>
              </c:pt>
            </c:numLit>
          </c:val>
        </c:ser>
        <c:dLbls>
          <c:showLegendKey val="0"/>
          <c:showVal val="0"/>
          <c:showCatName val="0"/>
          <c:showSerName val="0"/>
          <c:showPercent val="0"/>
          <c:showBubbleSize val="0"/>
        </c:dLbls>
        <c:gapWidth val="150"/>
        <c:axId val="25140608"/>
        <c:axId val="25196032"/>
      </c:barChart>
      <c:catAx>
        <c:axId val="25140608"/>
        <c:scaling>
          <c:orientation val="minMax"/>
        </c:scaling>
        <c:delete val="0"/>
        <c:axPos val="b"/>
        <c:title>
          <c:tx>
            <c:rich>
              <a:bodyPr/>
              <a:lstStyle/>
              <a:p>
                <a:pPr>
                  <a:defRPr sz="1651" b="1" i="0" u="none" strike="noStrike" baseline="0">
                    <a:solidFill>
                      <a:srgbClr val="000000"/>
                    </a:solidFill>
                    <a:latin typeface="Arial"/>
                    <a:ea typeface="Arial"/>
                    <a:cs typeface="Arial"/>
                  </a:defRPr>
                </a:pPr>
                <a:r>
                  <a:rPr lang="en-AU"/>
                  <a:t>Years
1998 - 2004  Actuals to a projected 2005 Figure</a:t>
                </a:r>
              </a:p>
            </c:rich>
          </c:tx>
          <c:layout>
            <c:manualLayout>
              <c:xMode val="edge"/>
              <c:yMode val="edge"/>
              <c:x val="0.24501992031872499"/>
              <c:y val="0.79723502304147498"/>
            </c:manualLayout>
          </c:layout>
          <c:overlay val="0"/>
          <c:spPr>
            <a:noFill/>
            <a:ln w="52404">
              <a:noFill/>
            </a:ln>
          </c:spPr>
        </c:title>
        <c:numFmt formatCode="General" sourceLinked="1"/>
        <c:majorTickMark val="out"/>
        <c:minorTickMark val="none"/>
        <c:tickLblPos val="nextTo"/>
        <c:spPr>
          <a:ln w="6550">
            <a:solidFill>
              <a:srgbClr val="000000"/>
            </a:solidFill>
            <a:prstDash val="solid"/>
          </a:ln>
        </c:spPr>
        <c:txPr>
          <a:bodyPr rot="0" vert="horz"/>
          <a:lstStyle/>
          <a:p>
            <a:pPr>
              <a:defRPr sz="1651" b="0" i="0" u="none" strike="noStrike" baseline="0">
                <a:solidFill>
                  <a:srgbClr val="000000"/>
                </a:solidFill>
                <a:latin typeface="Arial"/>
                <a:ea typeface="Arial"/>
                <a:cs typeface="Arial"/>
              </a:defRPr>
            </a:pPr>
            <a:endParaRPr lang="en-US"/>
          </a:p>
        </c:txPr>
        <c:crossAx val="25196032"/>
        <c:crosses val="autoZero"/>
        <c:auto val="1"/>
        <c:lblAlgn val="ctr"/>
        <c:lblOffset val="100"/>
        <c:tickLblSkip val="1"/>
        <c:tickMarkSkip val="1"/>
        <c:noMultiLvlLbl val="0"/>
      </c:catAx>
      <c:valAx>
        <c:axId val="25196032"/>
        <c:scaling>
          <c:orientation val="minMax"/>
          <c:max val="50000"/>
        </c:scaling>
        <c:delete val="0"/>
        <c:axPos val="l"/>
        <c:majorGridlines>
          <c:spPr>
            <a:ln w="6550">
              <a:solidFill>
                <a:srgbClr val="000000"/>
              </a:solidFill>
              <a:prstDash val="solid"/>
            </a:ln>
          </c:spPr>
        </c:majorGridlines>
        <c:title>
          <c:tx>
            <c:rich>
              <a:bodyPr/>
              <a:lstStyle/>
              <a:p>
                <a:pPr>
                  <a:defRPr sz="1651" b="1" i="0" u="none" strike="noStrike" baseline="0">
                    <a:solidFill>
                      <a:srgbClr val="000000"/>
                    </a:solidFill>
                    <a:latin typeface="Arial"/>
                    <a:ea typeface="Arial"/>
                    <a:cs typeface="Arial"/>
                  </a:defRPr>
                </a:pPr>
                <a:r>
                  <a:rPr lang="en-AU"/>
                  <a:t>Numbers</a:t>
                </a:r>
              </a:p>
            </c:rich>
          </c:tx>
          <c:layout>
            <c:manualLayout>
              <c:xMode val="edge"/>
              <c:yMode val="edge"/>
              <c:x val="2.78884462151394E-2"/>
              <c:y val="0.32718894009216598"/>
            </c:manualLayout>
          </c:layout>
          <c:overlay val="0"/>
          <c:spPr>
            <a:noFill/>
            <a:ln w="52404">
              <a:noFill/>
            </a:ln>
          </c:spPr>
        </c:title>
        <c:numFmt formatCode="General" sourceLinked="1"/>
        <c:majorTickMark val="out"/>
        <c:minorTickMark val="none"/>
        <c:tickLblPos val="nextTo"/>
        <c:spPr>
          <a:ln w="6550">
            <a:solidFill>
              <a:srgbClr val="000000"/>
            </a:solidFill>
            <a:prstDash val="solid"/>
          </a:ln>
        </c:spPr>
        <c:txPr>
          <a:bodyPr rot="0" vert="horz"/>
          <a:lstStyle/>
          <a:p>
            <a:pPr>
              <a:defRPr sz="1651" b="0" i="0" u="none" strike="noStrike" baseline="0">
                <a:solidFill>
                  <a:srgbClr val="000000"/>
                </a:solidFill>
                <a:latin typeface="Arial"/>
                <a:ea typeface="Arial"/>
                <a:cs typeface="Arial"/>
              </a:defRPr>
            </a:pPr>
            <a:endParaRPr lang="en-US"/>
          </a:p>
        </c:txPr>
        <c:crossAx val="25140608"/>
        <c:crosses val="autoZero"/>
        <c:crossBetween val="between"/>
        <c:majorUnit val="10000"/>
        <c:minorUnit val="2000"/>
      </c:valAx>
      <c:spPr>
        <a:solidFill>
          <a:srgbClr val="FFFF00"/>
        </a:solidFill>
        <a:ln w="26202">
          <a:solidFill>
            <a:srgbClr val="808080"/>
          </a:solidFill>
          <a:prstDash val="solid"/>
        </a:ln>
      </c:spPr>
    </c:plotArea>
    <c:plotVisOnly val="1"/>
    <c:dispBlanksAs val="gap"/>
    <c:showDLblsOverMax val="0"/>
  </c:chart>
  <c:spPr>
    <a:solidFill>
      <a:srgbClr val="00FF00"/>
    </a:solidFill>
    <a:ln w="6550">
      <a:solidFill>
        <a:srgbClr val="000000"/>
      </a:solidFill>
      <a:prstDash val="solid"/>
    </a:ln>
  </c:spPr>
  <c:txPr>
    <a:bodyPr/>
    <a:lstStyle/>
    <a:p>
      <a:pPr>
        <a:defRPr sz="1651"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28687744"/>
        <c:axId val="29258880"/>
        <c:axId val="0"/>
      </c:bar3DChart>
      <c:catAx>
        <c:axId val="28687744"/>
        <c:scaling>
          <c:orientation val="minMax"/>
        </c:scaling>
        <c:delete val="0"/>
        <c:axPos val="b"/>
        <c:majorTickMark val="out"/>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Tahoma"/>
                <a:ea typeface="Tahoma"/>
                <a:cs typeface="Tahoma"/>
              </a:defRPr>
            </a:pPr>
            <a:endParaRPr lang="en-US"/>
          </a:p>
        </c:txPr>
        <c:crossAx val="29258880"/>
        <c:crosses val="autoZero"/>
        <c:auto val="1"/>
        <c:lblAlgn val="ctr"/>
        <c:lblOffset val="100"/>
        <c:tickMarkSkip val="1"/>
        <c:noMultiLvlLbl val="0"/>
      </c:catAx>
      <c:valAx>
        <c:axId val="29258880"/>
        <c:scaling>
          <c:orientation val="minMax"/>
        </c:scaling>
        <c:delete val="0"/>
        <c:axPos val="l"/>
        <c:majorGridlines>
          <c:spPr>
            <a:ln w="3175">
              <a:solidFill>
                <a:schemeClr val="tx1"/>
              </a:solidFill>
              <a:prstDash val="solid"/>
            </a:ln>
          </c:spPr>
        </c:majorGridlines>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Tahoma"/>
                <a:ea typeface="Tahoma"/>
                <a:cs typeface="Tahoma"/>
              </a:defRPr>
            </a:pPr>
            <a:endParaRPr lang="en-US"/>
          </a:p>
        </c:txPr>
        <c:crossAx val="28687744"/>
        <c:crosses val="autoZero"/>
        <c:crossBetween val="between"/>
      </c:valAx>
      <c:spPr>
        <a:noFill/>
        <a:ln w="25400">
          <a:noFill/>
        </a:ln>
      </c:spPr>
    </c:plotArea>
    <c:legend>
      <c:legendPos val="r"/>
      <c:layout>
        <c:manualLayout>
          <c:xMode val="edge"/>
          <c:yMode val="edge"/>
          <c:x val="0.91587301587301595"/>
          <c:y val="0.47961630695443602"/>
          <c:w val="7.7777777777777807E-2"/>
          <c:h val="4.3165467625899297E-2"/>
        </c:manualLayout>
      </c:layout>
      <c:overlay val="0"/>
      <c:spPr>
        <a:noFill/>
        <a:ln w="3175">
          <a:solidFill>
            <a:schemeClr val="tx1"/>
          </a:solidFill>
          <a:prstDash val="solid"/>
        </a:ln>
      </c:spPr>
      <c:txPr>
        <a:bodyPr/>
        <a:lstStyle/>
        <a:p>
          <a:pPr>
            <a:defRPr sz="1655" b="1" i="0" u="none" strike="noStrike" baseline="0">
              <a:solidFill>
                <a:schemeClr val="tx1"/>
              </a:solidFill>
              <a:latin typeface="Tahoma"/>
              <a:ea typeface="Tahoma"/>
              <a:cs typeface="Tahoma"/>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Tahoma"/>
          <a:ea typeface="Tahoma"/>
          <a:cs typeface="Tahom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AU"/>
          </a:p>
        </p:txBody>
      </p:sp>
      <p:sp>
        <p:nvSpPr>
          <p:cNvPr id="38915"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AU"/>
          </a:p>
        </p:txBody>
      </p:sp>
      <p:sp>
        <p:nvSpPr>
          <p:cNvPr id="38916"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r>
              <a:rPr lang="en-AU"/>
              <a:t>DOHNES - The True Dual Purpose Sheep</a:t>
            </a:r>
          </a:p>
        </p:txBody>
      </p:sp>
      <p:sp>
        <p:nvSpPr>
          <p:cNvPr id="38917"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0E877B63-62DA-4E64-8897-321A46662437}" type="slidenum">
              <a:rPr lang="en-AU"/>
              <a:pPr>
                <a:defRPr/>
              </a:pPr>
              <a:t>‹#›</a:t>
            </a:fld>
            <a:endParaRPr lang="en-AU"/>
          </a:p>
        </p:txBody>
      </p:sp>
    </p:spTree>
    <p:extLst>
      <p:ext uri="{BB962C8B-B14F-4D97-AF65-F5344CB8AC3E}">
        <p14:creationId xmlns:p14="http://schemas.microsoft.com/office/powerpoint/2010/main" val="1815529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0" hangingPunct="0">
              <a:defRPr sz="1200">
                <a:latin typeface="Times New Roman" charset="0"/>
              </a:defRPr>
            </a:lvl1pPr>
          </a:lstStyle>
          <a:p>
            <a:pPr>
              <a:defRPr/>
            </a:pPr>
            <a:endParaRPr lang="en-AU"/>
          </a:p>
        </p:txBody>
      </p:sp>
      <p:sp>
        <p:nvSpPr>
          <p:cNvPr id="1027"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a:latin typeface="Times New Roman" charset="0"/>
              </a:defRPr>
            </a:lvl1pPr>
          </a:lstStyle>
          <a:p>
            <a:pPr>
              <a:defRPr/>
            </a:pPr>
            <a:endParaRPr lang="en-AU"/>
          </a:p>
        </p:txBody>
      </p:sp>
      <p:sp>
        <p:nvSpPr>
          <p:cNvPr id="58372" name="Rectangle 4"/>
          <p:cNvSpPr>
            <a:spLocks noGrp="1" noRot="1" noChangeAspect="1" noChangeArrowheads="1" noTextEdit="1"/>
          </p:cNvSpPr>
          <p:nvPr>
            <p:ph type="sldImg" idx="2"/>
          </p:nvPr>
        </p:nvSpPr>
        <p:spPr bwMode="auto">
          <a:xfrm>
            <a:off x="2714625" y="514350"/>
            <a:ext cx="371475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1030"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defRPr>
            </a:lvl1pPr>
          </a:lstStyle>
          <a:p>
            <a:pPr>
              <a:defRPr/>
            </a:pPr>
            <a:endParaRPr lang="en-AU"/>
          </a:p>
        </p:txBody>
      </p:sp>
      <p:sp>
        <p:nvSpPr>
          <p:cNvPr id="1031"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latin typeface="Times New Roman" charset="0"/>
              </a:defRPr>
            </a:lvl1pPr>
          </a:lstStyle>
          <a:p>
            <a:pPr>
              <a:defRPr/>
            </a:pPr>
            <a:fld id="{7E46F0D2-8CFB-4B81-9DF6-5EEF4394C172}" type="slidenum">
              <a:rPr lang="en-AU"/>
              <a:pPr>
                <a:defRPr/>
              </a:pPr>
              <a:t>‹#›</a:t>
            </a:fld>
            <a:endParaRPr lang="en-AU"/>
          </a:p>
        </p:txBody>
      </p:sp>
    </p:spTree>
    <p:extLst>
      <p:ext uri="{BB962C8B-B14F-4D97-AF65-F5344CB8AC3E}">
        <p14:creationId xmlns:p14="http://schemas.microsoft.com/office/powerpoint/2010/main" val="2178251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EAF49D-DF5F-4D8E-8BD4-D27845BB17F7}" type="slidenum">
              <a:rPr lang="en-AU" smtClean="0">
                <a:latin typeface="Times New Roman" charset="0"/>
              </a:rPr>
              <a:pPr/>
              <a:t>1</a:t>
            </a:fld>
            <a:endParaRPr lang="en-AU" smtClean="0">
              <a:latin typeface="Times New Roman" charset="0"/>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r>
              <a:rPr lang="en-AU" smtClean="0"/>
              <a:t>Six Month Old Dohne Rams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9EDC4B5-D236-4511-BC6C-EB8F52DD919B}" type="slidenum">
              <a:rPr lang="en-AU" smtClean="0">
                <a:latin typeface="Times New Roman" charset="0"/>
              </a:rPr>
              <a:pPr/>
              <a:t>31</a:t>
            </a:fld>
            <a:endParaRPr lang="en-AU" smtClean="0">
              <a:latin typeface="Times New Roman"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CDB0F0-FEC9-4C8A-BE69-58C0C9C78BF8}" type="slidenum">
              <a:rPr lang="en-AU" smtClean="0">
                <a:latin typeface="Times New Roman" charset="0"/>
              </a:rPr>
              <a:pPr/>
              <a:t>41</a:t>
            </a:fld>
            <a:endParaRPr lang="en-AU" smtClean="0">
              <a:latin typeface="Times New Roman"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FV 0132 he is one of Aust. Leading sires</a:t>
            </a:r>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Far Valley 2004</a:t>
            </a:r>
          </a:p>
        </p:txBody>
      </p:sp>
      <p:sp>
        <p:nvSpPr>
          <p:cNvPr id="6" name="Rectangle 6"/>
          <p:cNvSpPr>
            <a:spLocks noGrp="1" noChangeArrowheads="1"/>
          </p:cNvSpPr>
          <p:nvPr>
            <p:ph type="sldNum" sz="quarter" idx="12"/>
          </p:nvPr>
        </p:nvSpPr>
        <p:spPr>
          <a:ln/>
        </p:spPr>
        <p:txBody>
          <a:bodyPr/>
          <a:lstStyle>
            <a:lvl1pPr>
              <a:defRPr/>
            </a:lvl1pPr>
          </a:lstStyle>
          <a:p>
            <a:pPr>
              <a:defRPr/>
            </a:pPr>
            <a:fld id="{F7C8ACE4-6B16-40D4-8B88-2D0AE25A468C}" type="slidenum">
              <a:rPr lang="en-US"/>
              <a:pPr>
                <a:defRPr/>
              </a:pPr>
              <a:t>‹#›</a:t>
            </a:fld>
            <a:endParaRPr lang="en-US"/>
          </a:p>
        </p:txBody>
      </p:sp>
    </p:spTree>
    <p:extLst>
      <p:ext uri="{BB962C8B-B14F-4D97-AF65-F5344CB8AC3E}">
        <p14:creationId xmlns:p14="http://schemas.microsoft.com/office/powerpoint/2010/main" val="4000089185"/>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Far Valley 2004</a:t>
            </a:r>
          </a:p>
        </p:txBody>
      </p:sp>
      <p:sp>
        <p:nvSpPr>
          <p:cNvPr id="6" name="Rectangle 6"/>
          <p:cNvSpPr>
            <a:spLocks noGrp="1" noChangeArrowheads="1"/>
          </p:cNvSpPr>
          <p:nvPr>
            <p:ph type="sldNum" sz="quarter" idx="12"/>
          </p:nvPr>
        </p:nvSpPr>
        <p:spPr>
          <a:ln/>
        </p:spPr>
        <p:txBody>
          <a:bodyPr/>
          <a:lstStyle>
            <a:lvl1pPr>
              <a:defRPr/>
            </a:lvl1pPr>
          </a:lstStyle>
          <a:p>
            <a:pPr>
              <a:defRPr/>
            </a:pPr>
            <a:fld id="{5D7BD8F9-ABEA-4D71-89F8-7CF2E60E1153}" type="slidenum">
              <a:rPr lang="en-US"/>
              <a:pPr>
                <a:defRPr/>
              </a:pPr>
              <a:t>‹#›</a:t>
            </a:fld>
            <a:endParaRPr lang="en-US"/>
          </a:p>
        </p:txBody>
      </p:sp>
    </p:spTree>
    <p:extLst>
      <p:ext uri="{BB962C8B-B14F-4D97-AF65-F5344CB8AC3E}">
        <p14:creationId xmlns:p14="http://schemas.microsoft.com/office/powerpoint/2010/main" val="887363921"/>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Far Valley 2004</a:t>
            </a:r>
          </a:p>
        </p:txBody>
      </p:sp>
      <p:sp>
        <p:nvSpPr>
          <p:cNvPr id="6" name="Rectangle 6"/>
          <p:cNvSpPr>
            <a:spLocks noGrp="1" noChangeArrowheads="1"/>
          </p:cNvSpPr>
          <p:nvPr>
            <p:ph type="sldNum" sz="quarter" idx="12"/>
          </p:nvPr>
        </p:nvSpPr>
        <p:spPr>
          <a:ln/>
        </p:spPr>
        <p:txBody>
          <a:bodyPr/>
          <a:lstStyle>
            <a:lvl1pPr>
              <a:defRPr/>
            </a:lvl1pPr>
          </a:lstStyle>
          <a:p>
            <a:pPr>
              <a:defRPr/>
            </a:pPr>
            <a:fld id="{8F2E048D-53A8-44E4-8CBF-5100334DDCD8}" type="slidenum">
              <a:rPr lang="en-US"/>
              <a:pPr>
                <a:defRPr/>
              </a:pPr>
              <a:t>‹#›</a:t>
            </a:fld>
            <a:endParaRPr lang="en-US"/>
          </a:p>
        </p:txBody>
      </p:sp>
    </p:spTree>
    <p:extLst>
      <p:ext uri="{BB962C8B-B14F-4D97-AF65-F5344CB8AC3E}">
        <p14:creationId xmlns:p14="http://schemas.microsoft.com/office/powerpoint/2010/main" val="2941445380"/>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953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lipArt Placeholder 3"/>
          <p:cNvSpPr>
            <a:spLocks noGrp="1"/>
          </p:cNvSpPr>
          <p:nvPr>
            <p:ph type="clipArt" sz="half" idx="2"/>
          </p:nvPr>
        </p:nvSpPr>
        <p:spPr>
          <a:xfrm>
            <a:off x="5029200" y="1600200"/>
            <a:ext cx="4381500" cy="4525963"/>
          </a:xfrm>
        </p:spPr>
        <p:txBody>
          <a:bodyPr/>
          <a:lstStyle/>
          <a:p>
            <a:pPr lvl="0"/>
            <a:endParaRPr lang="en-A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Far Valley 2004</a:t>
            </a:r>
          </a:p>
        </p:txBody>
      </p:sp>
      <p:sp>
        <p:nvSpPr>
          <p:cNvPr id="7" name="Rectangle 6"/>
          <p:cNvSpPr>
            <a:spLocks noGrp="1" noChangeArrowheads="1"/>
          </p:cNvSpPr>
          <p:nvPr>
            <p:ph type="sldNum" sz="quarter" idx="12"/>
          </p:nvPr>
        </p:nvSpPr>
        <p:spPr>
          <a:ln/>
        </p:spPr>
        <p:txBody>
          <a:bodyPr/>
          <a:lstStyle>
            <a:lvl1pPr>
              <a:defRPr/>
            </a:lvl1pPr>
          </a:lstStyle>
          <a:p>
            <a:pPr>
              <a:defRPr/>
            </a:pPr>
            <a:fld id="{27D2D08D-29B2-4F58-90D5-7FC2CBC01155}" type="slidenum">
              <a:rPr lang="en-US"/>
              <a:pPr>
                <a:defRPr/>
              </a:pPr>
              <a:t>‹#›</a:t>
            </a:fld>
            <a:endParaRPr lang="en-US"/>
          </a:p>
        </p:txBody>
      </p:sp>
    </p:spTree>
    <p:extLst>
      <p:ext uri="{BB962C8B-B14F-4D97-AF65-F5344CB8AC3E}">
        <p14:creationId xmlns:p14="http://schemas.microsoft.com/office/powerpoint/2010/main" val="3200965189"/>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953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5029200" y="1600200"/>
            <a:ext cx="43815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5029200" y="3938588"/>
            <a:ext cx="43815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Far Valley 2004</a:t>
            </a:r>
          </a:p>
        </p:txBody>
      </p:sp>
      <p:sp>
        <p:nvSpPr>
          <p:cNvPr id="8" name="Rectangle 6"/>
          <p:cNvSpPr>
            <a:spLocks noGrp="1" noChangeArrowheads="1"/>
          </p:cNvSpPr>
          <p:nvPr>
            <p:ph type="sldNum" sz="quarter" idx="12"/>
          </p:nvPr>
        </p:nvSpPr>
        <p:spPr>
          <a:ln/>
        </p:spPr>
        <p:txBody>
          <a:bodyPr/>
          <a:lstStyle>
            <a:lvl1pPr>
              <a:defRPr/>
            </a:lvl1pPr>
          </a:lstStyle>
          <a:p>
            <a:pPr>
              <a:defRPr/>
            </a:pPr>
            <a:fld id="{344DED6C-CDFA-4A9F-AFFA-F62A799A6412}" type="slidenum">
              <a:rPr lang="en-US"/>
              <a:pPr>
                <a:defRPr/>
              </a:pPr>
              <a:t>‹#›</a:t>
            </a:fld>
            <a:endParaRPr lang="en-US"/>
          </a:p>
        </p:txBody>
      </p:sp>
    </p:spTree>
    <p:extLst>
      <p:ext uri="{BB962C8B-B14F-4D97-AF65-F5344CB8AC3E}">
        <p14:creationId xmlns:p14="http://schemas.microsoft.com/office/powerpoint/2010/main" val="2418112650"/>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9"/>
            <a:ext cx="89154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495300" y="6245225"/>
            <a:ext cx="2311400" cy="476250"/>
          </a:xfrm>
        </p:spPr>
        <p:txBody>
          <a:bodyPr/>
          <a:lstStyle>
            <a:lvl1pPr>
              <a:defRPr/>
            </a:lvl1pPr>
          </a:lstStyle>
          <a:p>
            <a:endParaRPr lang="en-US"/>
          </a:p>
        </p:txBody>
      </p:sp>
      <p:sp>
        <p:nvSpPr>
          <p:cNvPr id="4" name="Footer Placeholder 3"/>
          <p:cNvSpPr>
            <a:spLocks noGrp="1"/>
          </p:cNvSpPr>
          <p:nvPr>
            <p:ph type="ftr" sz="quarter" idx="11"/>
          </p:nvPr>
        </p:nvSpPr>
        <p:spPr>
          <a:xfrm>
            <a:off x="3384550" y="6245225"/>
            <a:ext cx="31369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7099300" y="6245225"/>
            <a:ext cx="2311400" cy="476250"/>
          </a:xfrm>
        </p:spPr>
        <p:txBody>
          <a:bodyPr/>
          <a:lstStyle>
            <a:lvl1pPr>
              <a:defRPr/>
            </a:lvl1pPr>
          </a:lstStyle>
          <a:p>
            <a:fld id="{99F73FF0-4BF7-4EA4-9E31-0A9B118698CB}" type="slidenum">
              <a:rPr lang="en-US"/>
              <a:pPr/>
              <a:t>‹#›</a:t>
            </a:fld>
            <a:endParaRPr lang="en-US"/>
          </a:p>
        </p:txBody>
      </p:sp>
    </p:spTree>
    <p:extLst>
      <p:ext uri="{BB962C8B-B14F-4D97-AF65-F5344CB8AC3E}">
        <p14:creationId xmlns:p14="http://schemas.microsoft.com/office/powerpoint/2010/main" val="3508446348"/>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95300" y="1600201"/>
            <a:ext cx="43751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035550" y="1600201"/>
            <a:ext cx="43751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95300" y="6245225"/>
            <a:ext cx="2311400" cy="476250"/>
          </a:xfrm>
        </p:spPr>
        <p:txBody>
          <a:bodyPr/>
          <a:lstStyle>
            <a:lvl1pPr>
              <a:defRPr/>
            </a:lvl1pPr>
          </a:lstStyle>
          <a:p>
            <a:endParaRPr lang="en-US"/>
          </a:p>
        </p:txBody>
      </p:sp>
      <p:sp>
        <p:nvSpPr>
          <p:cNvPr id="6" name="Footer Placeholder 5"/>
          <p:cNvSpPr>
            <a:spLocks noGrp="1"/>
          </p:cNvSpPr>
          <p:nvPr>
            <p:ph type="ftr" sz="quarter" idx="11"/>
          </p:nvPr>
        </p:nvSpPr>
        <p:spPr>
          <a:xfrm>
            <a:off x="3384550" y="6245225"/>
            <a:ext cx="31369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7099300" y="6245225"/>
            <a:ext cx="2311400" cy="476250"/>
          </a:xfrm>
        </p:spPr>
        <p:txBody>
          <a:bodyPr/>
          <a:lstStyle>
            <a:lvl1pPr>
              <a:defRPr/>
            </a:lvl1pPr>
          </a:lstStyle>
          <a:p>
            <a:fld id="{56C620BE-6B46-4C8F-9324-019A7AE63619}" type="slidenum">
              <a:rPr lang="en-US"/>
              <a:pPr/>
              <a:t>‹#›</a:t>
            </a:fld>
            <a:endParaRPr lang="en-US"/>
          </a:p>
        </p:txBody>
      </p:sp>
    </p:spTree>
    <p:extLst>
      <p:ext uri="{BB962C8B-B14F-4D97-AF65-F5344CB8AC3E}">
        <p14:creationId xmlns:p14="http://schemas.microsoft.com/office/powerpoint/2010/main" val="2840801137"/>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70927" y="457200"/>
            <a:ext cx="8420100" cy="1143000"/>
          </a:xfrm>
        </p:spPr>
        <p:txBody>
          <a:bodyPr/>
          <a:lstStyle/>
          <a:p>
            <a:r>
              <a:rPr lang="en-US" smtClean="0"/>
              <a:t>Click to edit Master title style</a:t>
            </a:r>
            <a:endParaRPr lang="en-AU"/>
          </a:p>
        </p:txBody>
      </p:sp>
      <p:sp>
        <p:nvSpPr>
          <p:cNvPr id="3" name="ClipArt Placeholder 2"/>
          <p:cNvSpPr>
            <a:spLocks noGrp="1"/>
          </p:cNvSpPr>
          <p:nvPr>
            <p:ph type="clipArt" sz="half" idx="1"/>
          </p:nvPr>
        </p:nvSpPr>
        <p:spPr>
          <a:xfrm>
            <a:off x="1284685" y="1981200"/>
            <a:ext cx="4127500" cy="3581400"/>
          </a:xfrm>
        </p:spPr>
        <p:txBody>
          <a:bodyPr/>
          <a:lstStyle/>
          <a:p>
            <a:endParaRPr lang="en-AU"/>
          </a:p>
        </p:txBody>
      </p:sp>
      <p:sp>
        <p:nvSpPr>
          <p:cNvPr id="4" name="Text Placeholder 3"/>
          <p:cNvSpPr>
            <a:spLocks noGrp="1"/>
          </p:cNvSpPr>
          <p:nvPr>
            <p:ph type="body" sz="half" idx="2"/>
          </p:nvPr>
        </p:nvSpPr>
        <p:spPr>
          <a:xfrm>
            <a:off x="5577285" y="1981200"/>
            <a:ext cx="41275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4"/>
          <p:cNvSpPr>
            <a:spLocks noGrp="1"/>
          </p:cNvSpPr>
          <p:nvPr>
            <p:ph type="sldNum" sz="quarter" idx="10"/>
          </p:nvPr>
        </p:nvSpPr>
        <p:spPr>
          <a:xfrm>
            <a:off x="6629797" y="6345238"/>
            <a:ext cx="2889250" cy="381000"/>
          </a:xfrm>
        </p:spPr>
        <p:txBody>
          <a:bodyPr/>
          <a:lstStyle>
            <a:lvl1pPr>
              <a:defRPr/>
            </a:lvl1pPr>
          </a:lstStyle>
          <a:p>
            <a:fld id="{8783A46D-1F76-4BF3-8DD9-1D1DF398669A}" type="slidenum">
              <a:rPr lang="en-AU"/>
              <a:pPr/>
              <a:t>‹#›</a:t>
            </a:fld>
            <a:endParaRPr lang="en-AU"/>
          </a:p>
        </p:txBody>
      </p:sp>
    </p:spTree>
    <p:extLst>
      <p:ext uri="{BB962C8B-B14F-4D97-AF65-F5344CB8AC3E}">
        <p14:creationId xmlns:p14="http://schemas.microsoft.com/office/powerpoint/2010/main" val="3114514115"/>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78B1EA-3F37-4D5C-BF83-FBD113947F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2821251"/>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AE39CA-985F-4241-9076-3F83C7313A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5950182"/>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A2097A-8D92-4373-BDFC-078015DF1E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3345665"/>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Far Valley 2004</a:t>
            </a:r>
          </a:p>
        </p:txBody>
      </p:sp>
      <p:sp>
        <p:nvSpPr>
          <p:cNvPr id="6" name="Rectangle 6"/>
          <p:cNvSpPr>
            <a:spLocks noGrp="1" noChangeArrowheads="1"/>
          </p:cNvSpPr>
          <p:nvPr>
            <p:ph type="sldNum" sz="quarter" idx="12"/>
          </p:nvPr>
        </p:nvSpPr>
        <p:spPr>
          <a:ln/>
        </p:spPr>
        <p:txBody>
          <a:bodyPr/>
          <a:lstStyle>
            <a:lvl1pPr>
              <a:defRPr/>
            </a:lvl1pPr>
          </a:lstStyle>
          <a:p>
            <a:pPr>
              <a:defRPr/>
            </a:pPr>
            <a:fld id="{AA1ED1E5-5811-4C2D-A3E5-B572CC0F067E}" type="slidenum">
              <a:rPr lang="en-US"/>
              <a:pPr>
                <a:defRPr/>
              </a:pPr>
              <a:t>‹#›</a:t>
            </a:fld>
            <a:endParaRPr lang="en-US"/>
          </a:p>
        </p:txBody>
      </p:sp>
    </p:spTree>
    <p:extLst>
      <p:ext uri="{BB962C8B-B14F-4D97-AF65-F5344CB8AC3E}">
        <p14:creationId xmlns:p14="http://schemas.microsoft.com/office/powerpoint/2010/main" val="3498058894"/>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7429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0355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EA0288-C4E1-4973-AF7C-BC465F7BBD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7333803"/>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11BAB8-DCB1-4897-A505-F87718946E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2535416"/>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BAD571-78B7-4B66-8050-FE8ACA9BFF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8022752"/>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115665-8D70-489D-A05B-9B547FA24E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7484493"/>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BE91A8-3B02-402D-984D-E602B51CB6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5907202"/>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1A824D-710C-441F-A2C4-843CCAB1D9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200832"/>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226A84-E734-4F79-9121-B9B989700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2365738"/>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1ADEF2-5EBB-49DC-ADE5-232E37421A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1985299"/>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42950" y="609600"/>
            <a:ext cx="8420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9B1BAD-92B2-4685-B392-18062394C4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5456163"/>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742950" y="1981200"/>
            <a:ext cx="8420100" cy="4114800"/>
          </a:xfrm>
        </p:spPr>
        <p:txBody>
          <a:bodyPr/>
          <a:lstStyle/>
          <a:p>
            <a:pPr lvl="0"/>
            <a:endParaRPr lang="en-A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2A0B4-BDC9-4EF2-A7E5-526743903A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2998411"/>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Far Valley 2004</a:t>
            </a:r>
          </a:p>
        </p:txBody>
      </p:sp>
      <p:sp>
        <p:nvSpPr>
          <p:cNvPr id="6" name="Rectangle 6"/>
          <p:cNvSpPr>
            <a:spLocks noGrp="1" noChangeArrowheads="1"/>
          </p:cNvSpPr>
          <p:nvPr>
            <p:ph type="sldNum" sz="quarter" idx="12"/>
          </p:nvPr>
        </p:nvSpPr>
        <p:spPr>
          <a:ln/>
        </p:spPr>
        <p:txBody>
          <a:bodyPr/>
          <a:lstStyle>
            <a:lvl1pPr>
              <a:defRPr/>
            </a:lvl1pPr>
          </a:lstStyle>
          <a:p>
            <a:pPr>
              <a:defRPr/>
            </a:pPr>
            <a:fld id="{23C3C836-7DEE-4449-A309-8A2102B05AE9}" type="slidenum">
              <a:rPr lang="en-US"/>
              <a:pPr>
                <a:defRPr/>
              </a:pPr>
              <a:t>‹#›</a:t>
            </a:fld>
            <a:endParaRPr lang="en-US"/>
          </a:p>
        </p:txBody>
      </p:sp>
    </p:spTree>
    <p:extLst>
      <p:ext uri="{BB962C8B-B14F-4D97-AF65-F5344CB8AC3E}">
        <p14:creationId xmlns:p14="http://schemas.microsoft.com/office/powerpoint/2010/main" val="1170979898"/>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Far Valley 2004</a:t>
            </a:r>
          </a:p>
        </p:txBody>
      </p:sp>
      <p:sp>
        <p:nvSpPr>
          <p:cNvPr id="7" name="Rectangle 6"/>
          <p:cNvSpPr>
            <a:spLocks noGrp="1" noChangeArrowheads="1"/>
          </p:cNvSpPr>
          <p:nvPr>
            <p:ph type="sldNum" sz="quarter" idx="12"/>
          </p:nvPr>
        </p:nvSpPr>
        <p:spPr>
          <a:ln/>
        </p:spPr>
        <p:txBody>
          <a:bodyPr/>
          <a:lstStyle>
            <a:lvl1pPr>
              <a:defRPr/>
            </a:lvl1pPr>
          </a:lstStyle>
          <a:p>
            <a:pPr>
              <a:defRPr/>
            </a:pPr>
            <a:fld id="{093376E4-4300-4B59-B6A2-C21A3C38B0CD}" type="slidenum">
              <a:rPr lang="en-US"/>
              <a:pPr>
                <a:defRPr/>
              </a:pPr>
              <a:t>‹#›</a:t>
            </a:fld>
            <a:endParaRPr lang="en-US"/>
          </a:p>
        </p:txBody>
      </p:sp>
    </p:spTree>
    <p:extLst>
      <p:ext uri="{BB962C8B-B14F-4D97-AF65-F5344CB8AC3E}">
        <p14:creationId xmlns:p14="http://schemas.microsoft.com/office/powerpoint/2010/main" val="3464716610"/>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Far Valley 2004</a:t>
            </a:r>
          </a:p>
        </p:txBody>
      </p:sp>
      <p:sp>
        <p:nvSpPr>
          <p:cNvPr id="9" name="Rectangle 6"/>
          <p:cNvSpPr>
            <a:spLocks noGrp="1" noChangeArrowheads="1"/>
          </p:cNvSpPr>
          <p:nvPr>
            <p:ph type="sldNum" sz="quarter" idx="12"/>
          </p:nvPr>
        </p:nvSpPr>
        <p:spPr>
          <a:ln/>
        </p:spPr>
        <p:txBody>
          <a:bodyPr/>
          <a:lstStyle>
            <a:lvl1pPr>
              <a:defRPr/>
            </a:lvl1pPr>
          </a:lstStyle>
          <a:p>
            <a:pPr>
              <a:defRPr/>
            </a:pPr>
            <a:fld id="{8401FD03-086E-4EB5-9232-EF962B905255}" type="slidenum">
              <a:rPr lang="en-US"/>
              <a:pPr>
                <a:defRPr/>
              </a:pPr>
              <a:t>‹#›</a:t>
            </a:fld>
            <a:endParaRPr lang="en-US"/>
          </a:p>
        </p:txBody>
      </p:sp>
    </p:spTree>
    <p:extLst>
      <p:ext uri="{BB962C8B-B14F-4D97-AF65-F5344CB8AC3E}">
        <p14:creationId xmlns:p14="http://schemas.microsoft.com/office/powerpoint/2010/main" val="2231680466"/>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Far Valley 2004</a:t>
            </a:r>
          </a:p>
        </p:txBody>
      </p:sp>
      <p:sp>
        <p:nvSpPr>
          <p:cNvPr id="5" name="Rectangle 6"/>
          <p:cNvSpPr>
            <a:spLocks noGrp="1" noChangeArrowheads="1"/>
          </p:cNvSpPr>
          <p:nvPr>
            <p:ph type="sldNum" sz="quarter" idx="12"/>
          </p:nvPr>
        </p:nvSpPr>
        <p:spPr>
          <a:ln/>
        </p:spPr>
        <p:txBody>
          <a:bodyPr/>
          <a:lstStyle>
            <a:lvl1pPr>
              <a:defRPr/>
            </a:lvl1pPr>
          </a:lstStyle>
          <a:p>
            <a:pPr>
              <a:defRPr/>
            </a:pPr>
            <a:fld id="{82108830-82F2-452B-927D-0FDFFEF5C23F}" type="slidenum">
              <a:rPr lang="en-US"/>
              <a:pPr>
                <a:defRPr/>
              </a:pPr>
              <a:t>‹#›</a:t>
            </a:fld>
            <a:endParaRPr lang="en-US"/>
          </a:p>
        </p:txBody>
      </p:sp>
    </p:spTree>
    <p:extLst>
      <p:ext uri="{BB962C8B-B14F-4D97-AF65-F5344CB8AC3E}">
        <p14:creationId xmlns:p14="http://schemas.microsoft.com/office/powerpoint/2010/main" val="3780060756"/>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Far Valley 2004</a:t>
            </a:r>
          </a:p>
        </p:txBody>
      </p:sp>
      <p:sp>
        <p:nvSpPr>
          <p:cNvPr id="4" name="Rectangle 6"/>
          <p:cNvSpPr>
            <a:spLocks noGrp="1" noChangeArrowheads="1"/>
          </p:cNvSpPr>
          <p:nvPr>
            <p:ph type="sldNum" sz="quarter" idx="12"/>
          </p:nvPr>
        </p:nvSpPr>
        <p:spPr>
          <a:ln/>
        </p:spPr>
        <p:txBody>
          <a:bodyPr/>
          <a:lstStyle>
            <a:lvl1pPr>
              <a:defRPr/>
            </a:lvl1pPr>
          </a:lstStyle>
          <a:p>
            <a:pPr>
              <a:defRPr/>
            </a:pPr>
            <a:fld id="{420E77C2-1131-4A33-8F7D-B55CD308CD84}" type="slidenum">
              <a:rPr lang="en-US"/>
              <a:pPr>
                <a:defRPr/>
              </a:pPr>
              <a:t>‹#›</a:t>
            </a:fld>
            <a:endParaRPr lang="en-US"/>
          </a:p>
        </p:txBody>
      </p:sp>
    </p:spTree>
    <p:extLst>
      <p:ext uri="{BB962C8B-B14F-4D97-AF65-F5344CB8AC3E}">
        <p14:creationId xmlns:p14="http://schemas.microsoft.com/office/powerpoint/2010/main" val="557565770"/>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Far Valley 2004</a:t>
            </a:r>
          </a:p>
        </p:txBody>
      </p:sp>
      <p:sp>
        <p:nvSpPr>
          <p:cNvPr id="7" name="Rectangle 6"/>
          <p:cNvSpPr>
            <a:spLocks noGrp="1" noChangeArrowheads="1"/>
          </p:cNvSpPr>
          <p:nvPr>
            <p:ph type="sldNum" sz="quarter" idx="12"/>
          </p:nvPr>
        </p:nvSpPr>
        <p:spPr>
          <a:ln/>
        </p:spPr>
        <p:txBody>
          <a:bodyPr/>
          <a:lstStyle>
            <a:lvl1pPr>
              <a:defRPr/>
            </a:lvl1pPr>
          </a:lstStyle>
          <a:p>
            <a:pPr>
              <a:defRPr/>
            </a:pPr>
            <a:fld id="{F285DB9F-4AD3-4CB7-BD0D-D7AAE0A4F0AC}" type="slidenum">
              <a:rPr lang="en-US"/>
              <a:pPr>
                <a:defRPr/>
              </a:pPr>
              <a:t>‹#›</a:t>
            </a:fld>
            <a:endParaRPr lang="en-US"/>
          </a:p>
        </p:txBody>
      </p:sp>
    </p:spTree>
    <p:extLst>
      <p:ext uri="{BB962C8B-B14F-4D97-AF65-F5344CB8AC3E}">
        <p14:creationId xmlns:p14="http://schemas.microsoft.com/office/powerpoint/2010/main" val="973374261"/>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Far Valley 2004</a:t>
            </a:r>
          </a:p>
        </p:txBody>
      </p:sp>
      <p:sp>
        <p:nvSpPr>
          <p:cNvPr id="7" name="Rectangle 6"/>
          <p:cNvSpPr>
            <a:spLocks noGrp="1" noChangeArrowheads="1"/>
          </p:cNvSpPr>
          <p:nvPr>
            <p:ph type="sldNum" sz="quarter" idx="12"/>
          </p:nvPr>
        </p:nvSpPr>
        <p:spPr>
          <a:ln/>
        </p:spPr>
        <p:txBody>
          <a:bodyPr/>
          <a:lstStyle>
            <a:lvl1pPr>
              <a:defRPr/>
            </a:lvl1pPr>
          </a:lstStyle>
          <a:p>
            <a:pPr>
              <a:defRPr/>
            </a:pPr>
            <a:fld id="{717452FA-CD2A-4C8B-BB9D-F09DEC82342C}" type="slidenum">
              <a:rPr lang="en-US"/>
              <a:pPr>
                <a:defRPr/>
              </a:pPr>
              <a:t>‹#›</a:t>
            </a:fld>
            <a:endParaRPr lang="en-US"/>
          </a:p>
        </p:txBody>
      </p:sp>
    </p:spTree>
    <p:extLst>
      <p:ext uri="{BB962C8B-B14F-4D97-AF65-F5344CB8AC3E}">
        <p14:creationId xmlns:p14="http://schemas.microsoft.com/office/powerpoint/2010/main" val="785154415"/>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8900"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08901"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Far Valley 2004</a:t>
            </a:r>
          </a:p>
        </p:txBody>
      </p:sp>
      <p:sp>
        <p:nvSpPr>
          <p:cNvPr id="208902"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9240BB-3C08-4E0B-AD25-DEB6E2E4FF6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86" r:id="rId14"/>
    <p:sldLayoutId id="2147483687" r:id="rId15"/>
    <p:sldLayoutId id="2147483688" r:id="rId16"/>
  </p:sldLayoutIdLst>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2F00"/>
            </a:gs>
            <a:gs pos="50000">
              <a:srgbClr val="006600"/>
            </a:gs>
            <a:gs pos="100000">
              <a:srgbClr val="002F00"/>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42950" y="609600"/>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eaLnBrk="0" hangingPunct="0">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eaLnBrk="0" hangingPunct="0">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eaLnBrk="0" hangingPunct="0">
              <a:defRPr/>
            </a:pPr>
            <a:fld id="{A2DC0D2A-AA1E-443F-AC55-8452C90AB0A9}" type="slidenum">
              <a:rPr lang="en-US">
                <a:solidFill>
                  <a:srgbClr val="000000"/>
                </a:solidFill>
                <a:latin typeface="Times New Roman" pitchFamily="18" charset="0"/>
              </a:rPr>
              <a:pPr eaLnBrk="0" hangingPunct="0">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6407875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png"/><Relationship Id="rId5" Type="http://schemas.openxmlformats.org/officeDocument/2006/relationships/image" Target="../media/image4.wmf"/><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4.xlsx"/><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9.emf"/><Relationship Id="rId4" Type="http://schemas.openxmlformats.org/officeDocument/2006/relationships/oleObject" Target="../embeddings/Microsoft_Excel_97-2003_Worksheet1.xls"/></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96B542-763B-4636-882D-5F1CB5754ECA}" type="slidenum">
              <a:rPr lang="en-US" smtClean="0"/>
              <a:pPr eaLnBrk="1" hangingPunct="1"/>
              <a:t>1</a:t>
            </a:fld>
            <a:endParaRPr lang="en-US" smtClean="0"/>
          </a:p>
        </p:txBody>
      </p:sp>
      <p:sp>
        <p:nvSpPr>
          <p:cNvPr id="6147" name="Rectangle 1026"/>
          <p:cNvSpPr>
            <a:spLocks noGrp="1" noChangeArrowheads="1"/>
          </p:cNvSpPr>
          <p:nvPr>
            <p:ph type="title"/>
          </p:nvPr>
        </p:nvSpPr>
        <p:spPr>
          <a:xfrm>
            <a:off x="3313113" y="333375"/>
            <a:ext cx="6097587" cy="2330450"/>
          </a:xfrm>
        </p:spPr>
        <p:txBody>
          <a:bodyPr/>
          <a:lstStyle/>
          <a:p>
            <a:pPr eaLnBrk="1" hangingPunct="1"/>
            <a:r>
              <a:rPr lang="en-US" sz="9600" dirty="0" smtClean="0">
                <a:latin typeface="Lucida Calligraphy" pitchFamily="66" charset="0"/>
              </a:rPr>
              <a:t>Far </a:t>
            </a:r>
            <a:r>
              <a:rPr lang="en-US" sz="6000" dirty="0" smtClean="0">
                <a:latin typeface="Century Gothic" pitchFamily="34" charset="0"/>
              </a:rPr>
              <a:t/>
            </a:r>
            <a:br>
              <a:rPr lang="en-US" sz="6000" dirty="0" smtClean="0">
                <a:latin typeface="Century Gothic" pitchFamily="34" charset="0"/>
              </a:rPr>
            </a:br>
            <a:r>
              <a:rPr lang="en-AU" dirty="0" smtClean="0">
                <a:solidFill>
                  <a:srgbClr val="FFFF99"/>
                </a:solidFill>
              </a:rPr>
              <a:t> </a:t>
            </a:r>
            <a:r>
              <a:rPr lang="en-US" dirty="0" smtClean="0"/>
              <a:t/>
            </a:r>
            <a:br>
              <a:rPr lang="en-US" dirty="0" smtClean="0"/>
            </a:br>
            <a:endParaRPr lang="en-AU" sz="4000" b="1" dirty="0" smtClean="0">
              <a:solidFill>
                <a:srgbClr val="66FFFF"/>
              </a:solidFill>
              <a:latin typeface="Century Gothic" pitchFamily="34" charset="0"/>
            </a:endParaRPr>
          </a:p>
        </p:txBody>
      </p:sp>
      <p:sp>
        <p:nvSpPr>
          <p:cNvPr id="6149" name="Rectangle 1029"/>
          <p:cNvSpPr>
            <a:spLocks noChangeArrowheads="1"/>
          </p:cNvSpPr>
          <p:nvPr/>
        </p:nvSpPr>
        <p:spPr bwMode="auto">
          <a:xfrm>
            <a:off x="247650" y="228600"/>
            <a:ext cx="9410700" cy="6400800"/>
          </a:xfrm>
          <a:prstGeom prst="rect">
            <a:avLst/>
          </a:prstGeom>
          <a:noFill/>
          <a:ln w="76200" cmpd="tri">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a:solidFill>
                <a:srgbClr val="FFFF99"/>
              </a:solidFill>
              <a:latin typeface="Times New Roman" charset="0"/>
            </a:endParaRPr>
          </a:p>
        </p:txBody>
      </p:sp>
      <p:sp>
        <p:nvSpPr>
          <p:cNvPr id="6150" name="Text Box 1030"/>
          <p:cNvSpPr txBox="1">
            <a:spLocks noChangeArrowheads="1"/>
          </p:cNvSpPr>
          <p:nvPr/>
        </p:nvSpPr>
        <p:spPr bwMode="auto">
          <a:xfrm>
            <a:off x="3705225" y="1484313"/>
            <a:ext cx="4953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9600" b="1" dirty="0">
                <a:latin typeface="Lucida Calligraphy" pitchFamily="66" charset="0"/>
              </a:rPr>
              <a:t>Valley</a:t>
            </a:r>
            <a:endParaRPr lang="en-AU" sz="9600" b="1" dirty="0">
              <a:latin typeface="Lucida Calligraphy" pitchFamily="66" charset="0"/>
            </a:endParaRPr>
          </a:p>
        </p:txBody>
      </p:sp>
      <p:sp>
        <p:nvSpPr>
          <p:cNvPr id="6151" name="Text Box 1031"/>
          <p:cNvSpPr txBox="1">
            <a:spLocks noChangeArrowheads="1"/>
          </p:cNvSpPr>
          <p:nvPr/>
        </p:nvSpPr>
        <p:spPr bwMode="auto">
          <a:xfrm>
            <a:off x="4719638" y="3357563"/>
            <a:ext cx="3302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800" b="1">
                <a:solidFill>
                  <a:srgbClr val="FFFF99"/>
                </a:solidFill>
                <a:latin typeface="Copperplate Gothic Bold" pitchFamily="34" charset="0"/>
              </a:rPr>
              <a:t>DOHNE</a:t>
            </a:r>
            <a:endParaRPr lang="en-AU" sz="4800" b="1">
              <a:solidFill>
                <a:srgbClr val="FFFF99"/>
              </a:solidFill>
              <a:latin typeface="Copperplate Gothic Bold" pitchFamily="34" charset="0"/>
            </a:endParaRPr>
          </a:p>
        </p:txBody>
      </p:sp>
      <p:sp>
        <p:nvSpPr>
          <p:cNvPr id="6152" name="Line 1032"/>
          <p:cNvSpPr>
            <a:spLocks noChangeShapeType="1"/>
          </p:cNvSpPr>
          <p:nvPr/>
        </p:nvSpPr>
        <p:spPr bwMode="auto">
          <a:xfrm>
            <a:off x="4875213" y="3429000"/>
            <a:ext cx="4760912" cy="0"/>
          </a:xfrm>
          <a:prstGeom prst="line">
            <a:avLst/>
          </a:prstGeom>
          <a:noFill/>
          <a:ln w="19050">
            <a:solidFill>
              <a:srgbClr val="FFFF99"/>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pic>
        <p:nvPicPr>
          <p:cNvPr id="6153" name="Picture 1033" descr="slid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0" y="1981200"/>
            <a:ext cx="34813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80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Cameron's relationship with Sh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40768"/>
            <a:ext cx="4824413" cy="5488791"/>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Cameron&amp;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504" y="1358125"/>
            <a:ext cx="4159696" cy="5503135"/>
          </a:xfrm>
          <a:prstGeom prst="rect">
            <a:avLst/>
          </a:prstGeom>
          <a:noFill/>
          <a:extLst>
            <a:ext uri="{909E8E84-426E-40DD-AFC4-6F175D3DCCD1}">
              <a14:hiddenFill xmlns:a14="http://schemas.microsoft.com/office/drawing/2010/main">
                <a:solidFill>
                  <a:srgbClr val="FFFFFF"/>
                </a:solidFill>
              </a14:hiddenFill>
            </a:ext>
          </a:extLst>
        </p:spPr>
      </p:pic>
      <p:sp>
        <p:nvSpPr>
          <p:cNvPr id="33798" name="Text Box 6"/>
          <p:cNvSpPr txBox="1">
            <a:spLocks noChangeArrowheads="1"/>
          </p:cNvSpPr>
          <p:nvPr/>
        </p:nvSpPr>
        <p:spPr bwMode="auto">
          <a:xfrm>
            <a:off x="718874" y="333376"/>
            <a:ext cx="6574764"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solidFill>
                  <a:srgbClr val="FFFF00"/>
                </a:solidFill>
              </a:rPr>
              <a:t>The Role of Cameron McMaster</a:t>
            </a:r>
          </a:p>
        </p:txBody>
      </p:sp>
    </p:spTree>
    <p:extLst>
      <p:ext uri="{BB962C8B-B14F-4D97-AF65-F5344CB8AC3E}">
        <p14:creationId xmlns:p14="http://schemas.microsoft.com/office/powerpoint/2010/main" val="4033395002"/>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p:txBody>
          <a:bodyPr/>
          <a:lstStyle/>
          <a:p>
            <a:endParaRPr lang="en-AU"/>
          </a:p>
        </p:txBody>
      </p:sp>
      <p:graphicFrame>
        <p:nvGraphicFramePr>
          <p:cNvPr id="2" name="Object 4"/>
          <p:cNvGraphicFramePr>
            <a:graphicFrameLocks noGrp="1" noChangeAspect="1"/>
          </p:cNvGraphicFramePr>
          <p:nvPr>
            <p:ph idx="1"/>
          </p:nvPr>
        </p:nvGraphicFramePr>
        <p:xfrm>
          <a:off x="2308887" y="600076"/>
          <a:ext cx="5585751" cy="6207125"/>
        </p:xfrm>
        <a:graphic>
          <a:graphicData uri="http://schemas.openxmlformats.org/drawingml/2006/chart">
            <c:chart xmlns:c="http://schemas.openxmlformats.org/drawingml/2006/chart" xmlns:r="http://schemas.openxmlformats.org/officeDocument/2006/relationships" r:id="rId2"/>
          </a:graphicData>
        </a:graphic>
      </p:graphicFrame>
      <p:sp>
        <p:nvSpPr>
          <p:cNvPr id="57351" name="Text Box 7"/>
          <p:cNvSpPr txBox="1">
            <a:spLocks noChangeArrowheads="1"/>
          </p:cNvSpPr>
          <p:nvPr/>
        </p:nvSpPr>
        <p:spPr bwMode="auto">
          <a:xfrm>
            <a:off x="641483" y="5683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AU"/>
          </a:p>
        </p:txBody>
      </p:sp>
      <p:pic>
        <p:nvPicPr>
          <p:cNvPr id="57352" name="Picture 8" descr="ABD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092987"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19119"/>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a:solidFill>
                  <a:srgbClr val="FFFF00"/>
                </a:solidFill>
              </a:rPr>
              <a:t>The Dohne In Australia Today      </a:t>
            </a:r>
            <a:r>
              <a:rPr lang="en-US" sz="2400">
                <a:solidFill>
                  <a:srgbClr val="FFFF00"/>
                </a:solidFill>
              </a:rPr>
              <a:t>197 Studs 14734 Registered Animals</a:t>
            </a:r>
          </a:p>
        </p:txBody>
      </p:sp>
      <p:sp>
        <p:nvSpPr>
          <p:cNvPr id="13315" name="Rectangle 3"/>
          <p:cNvSpPr>
            <a:spLocks noGrp="1" noChangeArrowheads="1"/>
          </p:cNvSpPr>
          <p:nvPr>
            <p:ph type="body" idx="1"/>
          </p:nvPr>
        </p:nvSpPr>
        <p:spPr/>
        <p:txBody>
          <a:bodyPr/>
          <a:lstStyle/>
          <a:p>
            <a:endParaRPr lang="en-AU"/>
          </a:p>
        </p:txBody>
      </p:sp>
      <p:pic>
        <p:nvPicPr>
          <p:cNvPr id="13319" name="Picture 7" descr="_txt_australia-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190" y="1628775"/>
            <a:ext cx="5226447" cy="4503738"/>
          </a:xfrm>
          <a:prstGeom prst="rect">
            <a:avLst/>
          </a:prstGeom>
          <a:noFill/>
          <a:extLst>
            <a:ext uri="{909E8E84-426E-40DD-AFC4-6F175D3DCCD1}">
              <a14:hiddenFill xmlns:a14="http://schemas.microsoft.com/office/drawing/2010/main">
                <a:solidFill>
                  <a:srgbClr val="FFFFFF"/>
                </a:solidFill>
              </a14:hiddenFill>
            </a:ext>
          </a:extLst>
        </p:spPr>
      </p:pic>
      <p:sp>
        <p:nvSpPr>
          <p:cNvPr id="13320" name="Text Box 8"/>
          <p:cNvSpPr txBox="1">
            <a:spLocks noChangeArrowheads="1"/>
          </p:cNvSpPr>
          <p:nvPr/>
        </p:nvSpPr>
        <p:spPr bwMode="auto">
          <a:xfrm>
            <a:off x="7527529" y="1916114"/>
            <a:ext cx="150554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00"/>
                </a:solidFill>
              </a:rPr>
              <a:t>Qld</a:t>
            </a:r>
          </a:p>
          <a:p>
            <a:r>
              <a:rPr lang="en-US" b="1">
                <a:solidFill>
                  <a:srgbClr val="FFFF00"/>
                </a:solidFill>
              </a:rPr>
              <a:t>7 Breeders</a:t>
            </a:r>
          </a:p>
          <a:p>
            <a:endParaRPr lang="en-US" b="1">
              <a:solidFill>
                <a:srgbClr val="FFFF00"/>
              </a:solidFill>
            </a:endParaRPr>
          </a:p>
          <a:p>
            <a:endParaRPr lang="en-US" b="1">
              <a:solidFill>
                <a:srgbClr val="FFFF00"/>
              </a:solidFill>
            </a:endParaRPr>
          </a:p>
          <a:p>
            <a:endParaRPr lang="en-US" b="1">
              <a:solidFill>
                <a:srgbClr val="FFFF00"/>
              </a:solidFill>
            </a:endParaRPr>
          </a:p>
          <a:p>
            <a:endParaRPr lang="en-US" b="1">
              <a:solidFill>
                <a:srgbClr val="FFFF00"/>
              </a:solidFill>
            </a:endParaRPr>
          </a:p>
          <a:p>
            <a:r>
              <a:rPr lang="en-US" b="1">
                <a:solidFill>
                  <a:srgbClr val="FFFF00"/>
                </a:solidFill>
              </a:rPr>
              <a:t>NSW</a:t>
            </a:r>
          </a:p>
          <a:p>
            <a:r>
              <a:rPr lang="en-US" b="1">
                <a:solidFill>
                  <a:srgbClr val="FFFF00"/>
                </a:solidFill>
              </a:rPr>
              <a:t>60 Breeders</a:t>
            </a:r>
          </a:p>
          <a:p>
            <a:endParaRPr lang="en-US" b="1">
              <a:solidFill>
                <a:srgbClr val="FFFF00"/>
              </a:solidFill>
            </a:endParaRPr>
          </a:p>
          <a:p>
            <a:r>
              <a:rPr lang="en-US" b="1">
                <a:solidFill>
                  <a:srgbClr val="FFFF00"/>
                </a:solidFill>
              </a:rPr>
              <a:t>Vic</a:t>
            </a:r>
          </a:p>
          <a:p>
            <a:r>
              <a:rPr lang="en-US" b="1">
                <a:solidFill>
                  <a:srgbClr val="FFFF00"/>
                </a:solidFill>
              </a:rPr>
              <a:t>16 Breeders</a:t>
            </a:r>
          </a:p>
          <a:p>
            <a:endParaRPr lang="en-US" b="1">
              <a:solidFill>
                <a:srgbClr val="FFFF00"/>
              </a:solidFill>
            </a:endParaRPr>
          </a:p>
          <a:p>
            <a:endParaRPr lang="en-US" b="1">
              <a:solidFill>
                <a:srgbClr val="FFFF00"/>
              </a:solidFill>
            </a:endParaRPr>
          </a:p>
          <a:p>
            <a:r>
              <a:rPr lang="en-US" b="1">
                <a:solidFill>
                  <a:srgbClr val="FFFF00"/>
                </a:solidFill>
              </a:rPr>
              <a:t>Tas</a:t>
            </a:r>
          </a:p>
          <a:p>
            <a:r>
              <a:rPr lang="en-US" b="1">
                <a:solidFill>
                  <a:srgbClr val="FFFF00"/>
                </a:solidFill>
              </a:rPr>
              <a:t>1 Breeder</a:t>
            </a:r>
          </a:p>
          <a:p>
            <a:endParaRPr lang="en-US" b="1">
              <a:solidFill>
                <a:srgbClr val="FFFF00"/>
              </a:solidFill>
            </a:endParaRPr>
          </a:p>
        </p:txBody>
      </p:sp>
      <p:sp>
        <p:nvSpPr>
          <p:cNvPr id="13324" name="Text Box 12"/>
          <p:cNvSpPr txBox="1">
            <a:spLocks noChangeArrowheads="1"/>
          </p:cNvSpPr>
          <p:nvPr/>
        </p:nvSpPr>
        <p:spPr bwMode="auto">
          <a:xfrm>
            <a:off x="194337" y="3141664"/>
            <a:ext cx="1836738"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FFFF00"/>
                </a:solidFill>
              </a:rPr>
              <a:t>WA</a:t>
            </a:r>
          </a:p>
          <a:p>
            <a:r>
              <a:rPr lang="en-US" b="1">
                <a:solidFill>
                  <a:srgbClr val="FFFF00"/>
                </a:solidFill>
              </a:rPr>
              <a:t>28 Breeders</a:t>
            </a:r>
          </a:p>
          <a:p>
            <a:endParaRPr lang="en-US" b="1">
              <a:solidFill>
                <a:srgbClr val="FFFF00"/>
              </a:solidFill>
            </a:endParaRPr>
          </a:p>
          <a:p>
            <a:endParaRPr lang="en-US">
              <a:solidFill>
                <a:srgbClr val="FFFF00"/>
              </a:solidFill>
            </a:endParaRPr>
          </a:p>
          <a:p>
            <a:endParaRPr lang="en-US">
              <a:solidFill>
                <a:srgbClr val="FFFF00"/>
              </a:solidFill>
            </a:endParaRPr>
          </a:p>
          <a:p>
            <a:endParaRPr lang="en-US">
              <a:solidFill>
                <a:srgbClr val="FFFF00"/>
              </a:solidFill>
            </a:endParaRPr>
          </a:p>
          <a:p>
            <a:endParaRPr lang="en-US">
              <a:solidFill>
                <a:srgbClr val="FFFF00"/>
              </a:solidFill>
            </a:endParaRPr>
          </a:p>
          <a:p>
            <a:r>
              <a:rPr lang="en-US" b="1">
                <a:solidFill>
                  <a:srgbClr val="FFFF00"/>
                </a:solidFill>
              </a:rPr>
              <a:t>SA</a:t>
            </a:r>
          </a:p>
          <a:p>
            <a:r>
              <a:rPr lang="en-US" b="1">
                <a:solidFill>
                  <a:srgbClr val="FFFF00"/>
                </a:solidFill>
              </a:rPr>
              <a:t>16 Breeders</a:t>
            </a:r>
          </a:p>
          <a:p>
            <a:endParaRPr lang="en-US">
              <a:solidFill>
                <a:srgbClr val="FFFF00"/>
              </a:solidFill>
            </a:endParaRPr>
          </a:p>
          <a:p>
            <a:endParaRPr lang="en-US">
              <a:solidFill>
                <a:srgbClr val="FFFF00"/>
              </a:solidFill>
            </a:endParaRPr>
          </a:p>
        </p:txBody>
      </p:sp>
      <p:sp>
        <p:nvSpPr>
          <p:cNvPr id="13326" name="Text Box 14"/>
          <p:cNvSpPr txBox="1">
            <a:spLocks noChangeArrowheads="1"/>
          </p:cNvSpPr>
          <p:nvPr/>
        </p:nvSpPr>
        <p:spPr bwMode="auto">
          <a:xfrm>
            <a:off x="407591" y="12160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AU"/>
          </a:p>
        </p:txBody>
      </p:sp>
      <p:pic>
        <p:nvPicPr>
          <p:cNvPr id="13327" name="Picture 15" descr="ABD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11614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descr="ABD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9856" y="1"/>
            <a:ext cx="1116144"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567444"/>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a:solidFill>
                  <a:srgbClr val="FFFF00"/>
                </a:solidFill>
              </a:rPr>
              <a:t>The Dohne Tomorrow?</a:t>
            </a:r>
          </a:p>
        </p:txBody>
      </p:sp>
      <p:sp>
        <p:nvSpPr>
          <p:cNvPr id="38915" name="Rectangle 3"/>
          <p:cNvSpPr>
            <a:spLocks noGrp="1" noChangeArrowheads="1"/>
          </p:cNvSpPr>
          <p:nvPr>
            <p:ph type="body" idx="1"/>
          </p:nvPr>
        </p:nvSpPr>
        <p:spPr/>
        <p:txBody>
          <a:bodyPr/>
          <a:lstStyle/>
          <a:p>
            <a:r>
              <a:rPr lang="en-US" dirty="0">
                <a:solidFill>
                  <a:srgbClr val="FFFF00"/>
                </a:solidFill>
              </a:rPr>
              <a:t>Wool</a:t>
            </a:r>
          </a:p>
          <a:p>
            <a:r>
              <a:rPr lang="en-US" dirty="0">
                <a:solidFill>
                  <a:srgbClr val="FFFF00"/>
                </a:solidFill>
              </a:rPr>
              <a:t>Worldwide need for protein</a:t>
            </a:r>
          </a:p>
          <a:p>
            <a:r>
              <a:rPr lang="en-US" dirty="0" err="1" smtClean="0">
                <a:solidFill>
                  <a:srgbClr val="FFFF00"/>
                </a:solidFill>
              </a:rPr>
              <a:t>Mulesing</a:t>
            </a:r>
            <a:endParaRPr lang="en-US" dirty="0">
              <a:solidFill>
                <a:srgbClr val="FFFF00"/>
              </a:solidFill>
            </a:endParaRPr>
          </a:p>
          <a:p>
            <a:r>
              <a:rPr lang="en-US" dirty="0">
                <a:solidFill>
                  <a:srgbClr val="FFFF00"/>
                </a:solidFill>
              </a:rPr>
              <a:t>“Greener world”</a:t>
            </a:r>
          </a:p>
          <a:p>
            <a:r>
              <a:rPr lang="en-US" dirty="0">
                <a:solidFill>
                  <a:srgbClr val="FFFF00"/>
                </a:solidFill>
              </a:rPr>
              <a:t>Ease of Management</a:t>
            </a:r>
          </a:p>
          <a:p>
            <a:r>
              <a:rPr lang="en-US" dirty="0">
                <a:solidFill>
                  <a:srgbClr val="FFFF00"/>
                </a:solidFill>
              </a:rPr>
              <a:t>Pressure from cropping</a:t>
            </a:r>
          </a:p>
          <a:p>
            <a:r>
              <a:rPr lang="en-US" dirty="0">
                <a:solidFill>
                  <a:srgbClr val="FFFF00"/>
                </a:solidFill>
              </a:rPr>
              <a:t>Make money</a:t>
            </a:r>
          </a:p>
        </p:txBody>
      </p:sp>
      <p:pic>
        <p:nvPicPr>
          <p:cNvPr id="38916" name="Picture 4" descr="dohne-carcass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7529" y="1412875"/>
            <a:ext cx="1867694" cy="2295525"/>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descr="dohne-woo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529" y="3933826"/>
            <a:ext cx="1867694"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989922"/>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642082-1FDC-4D03-8ED0-67B49366C625}" type="slidenum">
              <a:rPr lang="en-AU"/>
              <a:pPr/>
              <a:t>14</a:t>
            </a:fld>
            <a:endParaRPr lang="en-AU"/>
          </a:p>
        </p:txBody>
      </p:sp>
      <p:sp>
        <p:nvSpPr>
          <p:cNvPr id="178178" name="Rectangle 2"/>
          <p:cNvSpPr>
            <a:spLocks noGrp="1" noChangeArrowheads="1"/>
          </p:cNvSpPr>
          <p:nvPr>
            <p:ph type="title"/>
          </p:nvPr>
        </p:nvSpPr>
        <p:spPr>
          <a:xfrm>
            <a:off x="0" y="3220"/>
            <a:ext cx="9905999" cy="1143000"/>
          </a:xfrm>
        </p:spPr>
        <p:txBody>
          <a:bodyPr/>
          <a:lstStyle/>
          <a:p>
            <a:pPr algn="ctr"/>
            <a:r>
              <a:rPr lang="en-AU" sz="3600" dirty="0"/>
              <a:t>Number of Dohne stud sheep bred </a:t>
            </a:r>
          </a:p>
        </p:txBody>
      </p:sp>
      <p:pic>
        <p:nvPicPr>
          <p:cNvPr id="1781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5"/>
            <a:ext cx="9691027" cy="556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06848113"/>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1C9EBC94-C23C-496B-962B-77786974D7CD}" type="slidenum">
              <a:rPr lang="en-AU"/>
              <a:pPr/>
              <a:t>15</a:t>
            </a:fld>
            <a:endParaRPr lang="en-AU"/>
          </a:p>
        </p:txBody>
      </p:sp>
      <p:pic>
        <p:nvPicPr>
          <p:cNvPr id="2078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925" y="1703389"/>
            <a:ext cx="8691827"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7874" name="Rectangle 2"/>
          <p:cNvSpPr>
            <a:spLocks noGrp="1" noChangeArrowheads="1"/>
          </p:cNvSpPr>
          <p:nvPr>
            <p:ph type="title"/>
          </p:nvPr>
        </p:nvSpPr>
        <p:spPr/>
        <p:txBody>
          <a:bodyPr/>
          <a:lstStyle/>
          <a:p>
            <a:pPr algn="ctr"/>
            <a:r>
              <a:rPr lang="en-AU"/>
              <a:t>Dohne genetic improvement</a:t>
            </a:r>
          </a:p>
        </p:txBody>
      </p:sp>
      <p:sp>
        <p:nvSpPr>
          <p:cNvPr id="207876" name="Rectangle 4"/>
          <p:cNvSpPr>
            <a:spLocks noGrp="1" noChangeArrowheads="1"/>
          </p:cNvSpPr>
          <p:nvPr>
            <p:ph type="body" sz="half" idx="2"/>
          </p:nvPr>
        </p:nvSpPr>
        <p:spPr>
          <a:xfrm>
            <a:off x="2192735" y="1968500"/>
            <a:ext cx="6232525" cy="469900"/>
          </a:xfrm>
          <a:solidFill>
            <a:srgbClr val="CCFFCC"/>
          </a:solidFill>
          <a:ln w="25400">
            <a:solidFill>
              <a:srgbClr val="008000"/>
            </a:solidFill>
            <a:miter lim="800000"/>
            <a:headEnd/>
            <a:tailEnd/>
          </a:ln>
        </p:spPr>
        <p:txBody>
          <a:bodyPr lIns="0" rIns="0"/>
          <a:lstStyle/>
          <a:p>
            <a:pPr marL="0" indent="0" algn="ctr">
              <a:lnSpc>
                <a:spcPct val="90000"/>
              </a:lnSpc>
              <a:buFontTx/>
              <a:buNone/>
            </a:pPr>
            <a:r>
              <a:rPr lang="en-AU" sz="2400" b="1">
                <a:solidFill>
                  <a:srgbClr val="CC3300"/>
                </a:solidFill>
              </a:rPr>
              <a:t>20%</a:t>
            </a:r>
            <a:r>
              <a:rPr lang="en-AU" sz="2400" b="1">
                <a:solidFill>
                  <a:srgbClr val="006600"/>
                </a:solidFill>
              </a:rPr>
              <a:t> genetic improvement in 10 years</a:t>
            </a:r>
          </a:p>
        </p:txBody>
      </p:sp>
      <p:sp>
        <p:nvSpPr>
          <p:cNvPr id="207878" name="Rectangle 6"/>
          <p:cNvSpPr>
            <a:spLocks noChangeArrowheads="1"/>
          </p:cNvSpPr>
          <p:nvPr/>
        </p:nvSpPr>
        <p:spPr bwMode="auto">
          <a:xfrm>
            <a:off x="2330318" y="4711700"/>
            <a:ext cx="6879167" cy="469900"/>
          </a:xfrm>
          <a:prstGeom prst="rect">
            <a:avLst/>
          </a:prstGeom>
          <a:solidFill>
            <a:srgbClr val="FF6600"/>
          </a:solidFill>
          <a:ln w="25400">
            <a:solidFill>
              <a:srgbClr val="FF0000"/>
            </a:solidFill>
            <a:miter lim="800000"/>
            <a:headEnd/>
            <a:tailEnd/>
          </a:ln>
        </p:spPr>
        <p:txBody>
          <a:bodyPr lIns="0" rIns="0"/>
          <a:lstStyle/>
          <a:p>
            <a:pPr algn="ctr">
              <a:lnSpc>
                <a:spcPct val="90000"/>
              </a:lnSpc>
              <a:buSzPct val="120000"/>
              <a:buFontTx/>
              <a:buNone/>
            </a:pPr>
            <a:r>
              <a:rPr lang="en-AU" b="1">
                <a:solidFill>
                  <a:schemeClr val="bg1"/>
                </a:solidFill>
              </a:rPr>
              <a:t>Continuous high rates of improvement!</a:t>
            </a:r>
          </a:p>
        </p:txBody>
      </p:sp>
    </p:spTree>
    <p:extLst>
      <p:ext uri="{BB962C8B-B14F-4D97-AF65-F5344CB8AC3E}">
        <p14:creationId xmlns:p14="http://schemas.microsoft.com/office/powerpoint/2010/main" val="719643798"/>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7878"/>
                                        </p:tgtEl>
                                        <p:attrNameLst>
                                          <p:attrName>style.visibility</p:attrName>
                                        </p:attrNameLst>
                                      </p:cBhvr>
                                      <p:to>
                                        <p:strVal val="visible"/>
                                      </p:to>
                                    </p:set>
                                    <p:anim calcmode="lin" valueType="num">
                                      <p:cBhvr>
                                        <p:cTn id="7" dur="1000" fill="hold"/>
                                        <p:tgtEl>
                                          <p:spTgt spid="207878"/>
                                        </p:tgtEl>
                                        <p:attrNameLst>
                                          <p:attrName>ppt_w</p:attrName>
                                        </p:attrNameLst>
                                      </p:cBhvr>
                                      <p:tavLst>
                                        <p:tav tm="0">
                                          <p:val>
                                            <p:fltVal val="0"/>
                                          </p:val>
                                        </p:tav>
                                        <p:tav tm="100000">
                                          <p:val>
                                            <p:strVal val="#ppt_w"/>
                                          </p:val>
                                        </p:tav>
                                      </p:tavLst>
                                    </p:anim>
                                    <p:anim calcmode="lin" valueType="num">
                                      <p:cBhvr>
                                        <p:cTn id="8" dur="1000" fill="hold"/>
                                        <p:tgtEl>
                                          <p:spTgt spid="207878"/>
                                        </p:tgtEl>
                                        <p:attrNameLst>
                                          <p:attrName>ppt_h</p:attrName>
                                        </p:attrNameLst>
                                      </p:cBhvr>
                                      <p:tavLst>
                                        <p:tav tm="0">
                                          <p:val>
                                            <p:fltVal val="0"/>
                                          </p:val>
                                        </p:tav>
                                        <p:tav tm="100000">
                                          <p:val>
                                            <p:strVal val="#ppt_h"/>
                                          </p:val>
                                        </p:tav>
                                      </p:tavLst>
                                    </p:anim>
                                    <p:anim calcmode="lin" valueType="num">
                                      <p:cBhvr>
                                        <p:cTn id="9" dur="1000" fill="hold"/>
                                        <p:tgtEl>
                                          <p:spTgt spid="2078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787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B17C93F2-82AE-4E2F-9C08-723FDC2FDA87}" type="slidenum">
              <a:rPr lang="en-AU"/>
              <a:pPr/>
              <a:t>16</a:t>
            </a:fld>
            <a:endParaRPr lang="en-AU"/>
          </a:p>
        </p:txBody>
      </p:sp>
      <p:pic>
        <p:nvPicPr>
          <p:cNvPr id="21095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34" y="1647825"/>
            <a:ext cx="8788135"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0946" name="Rectangle 2"/>
          <p:cNvSpPr>
            <a:spLocks noGrp="1" noChangeArrowheads="1"/>
          </p:cNvSpPr>
          <p:nvPr>
            <p:ph type="title"/>
          </p:nvPr>
        </p:nvSpPr>
        <p:spPr/>
        <p:txBody>
          <a:bodyPr/>
          <a:lstStyle/>
          <a:p>
            <a:pPr algn="ctr"/>
            <a:r>
              <a:rPr lang="en-AU"/>
              <a:t>Body Weight - actual &amp; predicted </a:t>
            </a:r>
          </a:p>
        </p:txBody>
      </p:sp>
      <p:sp>
        <p:nvSpPr>
          <p:cNvPr id="210949" name="Rectangle 5"/>
          <p:cNvSpPr>
            <a:spLocks noChangeArrowheads="1"/>
          </p:cNvSpPr>
          <p:nvPr/>
        </p:nvSpPr>
        <p:spPr bwMode="auto">
          <a:xfrm>
            <a:off x="233892" y="2298700"/>
            <a:ext cx="6879167" cy="469900"/>
          </a:xfrm>
          <a:prstGeom prst="rect">
            <a:avLst/>
          </a:prstGeom>
          <a:solidFill>
            <a:srgbClr val="FF6600"/>
          </a:solidFill>
          <a:ln w="25400">
            <a:solidFill>
              <a:srgbClr val="FF0000"/>
            </a:solidFill>
            <a:miter lim="800000"/>
            <a:headEnd/>
            <a:tailEnd/>
          </a:ln>
        </p:spPr>
        <p:txBody>
          <a:bodyPr lIns="0" rIns="0"/>
          <a:lstStyle/>
          <a:p>
            <a:pPr algn="ctr">
              <a:lnSpc>
                <a:spcPct val="90000"/>
              </a:lnSpc>
              <a:buSzPct val="120000"/>
              <a:buFontTx/>
              <a:buNone/>
            </a:pPr>
            <a:r>
              <a:rPr lang="en-AU" b="1">
                <a:solidFill>
                  <a:schemeClr val="bg1"/>
                </a:solidFill>
              </a:rPr>
              <a:t>Continuous high rates of improvement!</a:t>
            </a:r>
          </a:p>
        </p:txBody>
      </p:sp>
      <p:sp>
        <p:nvSpPr>
          <p:cNvPr id="210954" name="Rectangle 10"/>
          <p:cNvSpPr>
            <a:spLocks noGrp="1" noChangeArrowheads="1"/>
          </p:cNvSpPr>
          <p:nvPr>
            <p:ph type="body" sz="half" idx="2"/>
          </p:nvPr>
        </p:nvSpPr>
        <p:spPr>
          <a:xfrm>
            <a:off x="4806818" y="4318000"/>
            <a:ext cx="3797300" cy="469900"/>
          </a:xfrm>
          <a:solidFill>
            <a:srgbClr val="CCFFCC"/>
          </a:solidFill>
          <a:ln w="25400">
            <a:solidFill>
              <a:srgbClr val="008000"/>
            </a:solidFill>
            <a:miter lim="800000"/>
            <a:headEnd/>
            <a:tailEnd/>
          </a:ln>
        </p:spPr>
        <p:txBody>
          <a:bodyPr lIns="0" rIns="0"/>
          <a:lstStyle/>
          <a:p>
            <a:pPr marL="0" indent="0" algn="ctr">
              <a:lnSpc>
                <a:spcPct val="90000"/>
              </a:lnSpc>
              <a:buFontTx/>
              <a:buNone/>
            </a:pPr>
            <a:r>
              <a:rPr lang="en-AU" sz="2400" b="1">
                <a:solidFill>
                  <a:srgbClr val="CC3300"/>
                </a:solidFill>
              </a:rPr>
              <a:t>7%</a:t>
            </a:r>
            <a:r>
              <a:rPr lang="en-AU" sz="2400" b="1">
                <a:solidFill>
                  <a:srgbClr val="006600"/>
                </a:solidFill>
              </a:rPr>
              <a:t> gain + </a:t>
            </a:r>
            <a:r>
              <a:rPr lang="en-AU" sz="2400" b="1">
                <a:solidFill>
                  <a:srgbClr val="CC3300"/>
                </a:solidFill>
              </a:rPr>
              <a:t>5.5</a:t>
            </a:r>
            <a:r>
              <a:rPr lang="en-AU" sz="2400" b="1">
                <a:solidFill>
                  <a:srgbClr val="006600"/>
                </a:solidFill>
              </a:rPr>
              <a:t> predicted</a:t>
            </a:r>
          </a:p>
        </p:txBody>
      </p:sp>
    </p:spTree>
    <p:extLst>
      <p:ext uri="{BB962C8B-B14F-4D97-AF65-F5344CB8AC3E}">
        <p14:creationId xmlns:p14="http://schemas.microsoft.com/office/powerpoint/2010/main" val="4086693785"/>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0949"/>
                                        </p:tgtEl>
                                        <p:attrNameLst>
                                          <p:attrName>style.visibility</p:attrName>
                                        </p:attrNameLst>
                                      </p:cBhvr>
                                      <p:to>
                                        <p:strVal val="visible"/>
                                      </p:to>
                                    </p:set>
                                    <p:anim calcmode="lin" valueType="num">
                                      <p:cBhvr>
                                        <p:cTn id="7" dur="1000" fill="hold"/>
                                        <p:tgtEl>
                                          <p:spTgt spid="210949"/>
                                        </p:tgtEl>
                                        <p:attrNameLst>
                                          <p:attrName>ppt_w</p:attrName>
                                        </p:attrNameLst>
                                      </p:cBhvr>
                                      <p:tavLst>
                                        <p:tav tm="0">
                                          <p:val>
                                            <p:fltVal val="0"/>
                                          </p:val>
                                        </p:tav>
                                        <p:tav tm="100000">
                                          <p:val>
                                            <p:strVal val="#ppt_w"/>
                                          </p:val>
                                        </p:tav>
                                      </p:tavLst>
                                    </p:anim>
                                    <p:anim calcmode="lin" valueType="num">
                                      <p:cBhvr>
                                        <p:cTn id="8" dur="1000" fill="hold"/>
                                        <p:tgtEl>
                                          <p:spTgt spid="210949"/>
                                        </p:tgtEl>
                                        <p:attrNameLst>
                                          <p:attrName>ppt_h</p:attrName>
                                        </p:attrNameLst>
                                      </p:cBhvr>
                                      <p:tavLst>
                                        <p:tav tm="0">
                                          <p:val>
                                            <p:fltVal val="0"/>
                                          </p:val>
                                        </p:tav>
                                        <p:tav tm="100000">
                                          <p:val>
                                            <p:strVal val="#ppt_h"/>
                                          </p:val>
                                        </p:tav>
                                      </p:tavLst>
                                    </p:anim>
                                    <p:anim calcmode="lin" valueType="num">
                                      <p:cBhvr>
                                        <p:cTn id="9" dur="1000" fill="hold"/>
                                        <p:tgtEl>
                                          <p:spTgt spid="2109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094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0BD5130D-B5B2-4A9C-80A2-C1AA90DC1595}" type="slidenum">
              <a:rPr lang="en-AU"/>
              <a:pPr/>
              <a:t>17</a:t>
            </a:fld>
            <a:endParaRPr lang="en-AU"/>
          </a:p>
        </p:txBody>
      </p:sp>
      <p:pic>
        <p:nvPicPr>
          <p:cNvPr id="2119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958" y="1636714"/>
            <a:ext cx="8595519"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1970" name="Rectangle 2"/>
          <p:cNvSpPr>
            <a:spLocks noGrp="1" noChangeArrowheads="1"/>
          </p:cNvSpPr>
          <p:nvPr>
            <p:ph type="title"/>
          </p:nvPr>
        </p:nvSpPr>
        <p:spPr>
          <a:xfrm>
            <a:off x="1270927" y="457200"/>
            <a:ext cx="8635073" cy="1143000"/>
          </a:xfrm>
        </p:spPr>
        <p:txBody>
          <a:bodyPr/>
          <a:lstStyle/>
          <a:p>
            <a:pPr algn="ctr"/>
            <a:r>
              <a:rPr lang="en-AU"/>
              <a:t>Fleece Weight - actual &amp; predicted </a:t>
            </a:r>
          </a:p>
        </p:txBody>
      </p:sp>
      <p:sp>
        <p:nvSpPr>
          <p:cNvPr id="211972" name="Rectangle 4"/>
          <p:cNvSpPr>
            <a:spLocks noChangeArrowheads="1"/>
          </p:cNvSpPr>
          <p:nvPr/>
        </p:nvSpPr>
        <p:spPr bwMode="auto">
          <a:xfrm>
            <a:off x="2393950" y="3194050"/>
            <a:ext cx="5682192" cy="469900"/>
          </a:xfrm>
          <a:prstGeom prst="rect">
            <a:avLst/>
          </a:prstGeom>
          <a:solidFill>
            <a:srgbClr val="FF6600"/>
          </a:solidFill>
          <a:ln w="25400">
            <a:solidFill>
              <a:srgbClr val="FF0000"/>
            </a:solidFill>
            <a:miter lim="800000"/>
            <a:headEnd/>
            <a:tailEnd/>
          </a:ln>
        </p:spPr>
        <p:txBody>
          <a:bodyPr lIns="0" rIns="0"/>
          <a:lstStyle/>
          <a:p>
            <a:pPr algn="ctr">
              <a:lnSpc>
                <a:spcPct val="90000"/>
              </a:lnSpc>
              <a:buSzPct val="120000"/>
              <a:buFontTx/>
              <a:buNone/>
            </a:pPr>
            <a:r>
              <a:rPr lang="en-AU" b="1">
                <a:solidFill>
                  <a:schemeClr val="bg1"/>
                </a:solidFill>
              </a:rPr>
              <a:t>Maintain performance</a:t>
            </a:r>
          </a:p>
        </p:txBody>
      </p:sp>
      <p:sp>
        <p:nvSpPr>
          <p:cNvPr id="211975" name="Rectangle 7"/>
          <p:cNvSpPr>
            <a:spLocks noGrp="1" noChangeArrowheads="1"/>
          </p:cNvSpPr>
          <p:nvPr>
            <p:ph type="body" sz="half" idx="2"/>
          </p:nvPr>
        </p:nvSpPr>
        <p:spPr>
          <a:xfrm>
            <a:off x="2619243" y="5168900"/>
            <a:ext cx="5145617" cy="469900"/>
          </a:xfrm>
          <a:solidFill>
            <a:srgbClr val="CCFFCC"/>
          </a:solidFill>
          <a:ln w="25400">
            <a:solidFill>
              <a:srgbClr val="008000"/>
            </a:solidFill>
            <a:miter lim="800000"/>
            <a:headEnd/>
            <a:tailEnd/>
          </a:ln>
        </p:spPr>
        <p:txBody>
          <a:bodyPr lIns="0" rIns="0"/>
          <a:lstStyle/>
          <a:p>
            <a:pPr marL="0" indent="0" algn="ctr">
              <a:lnSpc>
                <a:spcPct val="90000"/>
              </a:lnSpc>
              <a:buFontTx/>
              <a:buNone/>
            </a:pPr>
            <a:r>
              <a:rPr lang="en-AU" sz="2400" b="1">
                <a:solidFill>
                  <a:srgbClr val="CC3300"/>
                </a:solidFill>
              </a:rPr>
              <a:t>0.5%</a:t>
            </a:r>
            <a:r>
              <a:rPr lang="en-AU" sz="2400" b="1">
                <a:solidFill>
                  <a:srgbClr val="006600"/>
                </a:solidFill>
              </a:rPr>
              <a:t> reduction + </a:t>
            </a:r>
            <a:r>
              <a:rPr lang="en-AU" sz="2400" b="1">
                <a:solidFill>
                  <a:srgbClr val="CC3300"/>
                </a:solidFill>
              </a:rPr>
              <a:t>-1%</a:t>
            </a:r>
            <a:r>
              <a:rPr lang="en-AU" sz="2400" b="1">
                <a:solidFill>
                  <a:srgbClr val="006600"/>
                </a:solidFill>
              </a:rPr>
              <a:t> predicted</a:t>
            </a:r>
          </a:p>
        </p:txBody>
      </p:sp>
    </p:spTree>
    <p:extLst>
      <p:ext uri="{BB962C8B-B14F-4D97-AF65-F5344CB8AC3E}">
        <p14:creationId xmlns:p14="http://schemas.microsoft.com/office/powerpoint/2010/main" val="3707424713"/>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anim calcmode="lin" valueType="num">
                                      <p:cBhvr>
                                        <p:cTn id="7" dur="1000" fill="hold"/>
                                        <p:tgtEl>
                                          <p:spTgt spid="211972"/>
                                        </p:tgtEl>
                                        <p:attrNameLst>
                                          <p:attrName>ppt_w</p:attrName>
                                        </p:attrNameLst>
                                      </p:cBhvr>
                                      <p:tavLst>
                                        <p:tav tm="0">
                                          <p:val>
                                            <p:fltVal val="0"/>
                                          </p:val>
                                        </p:tav>
                                        <p:tav tm="100000">
                                          <p:val>
                                            <p:strVal val="#ppt_w"/>
                                          </p:val>
                                        </p:tav>
                                      </p:tavLst>
                                    </p:anim>
                                    <p:anim calcmode="lin" valueType="num">
                                      <p:cBhvr>
                                        <p:cTn id="8" dur="1000" fill="hold"/>
                                        <p:tgtEl>
                                          <p:spTgt spid="211972"/>
                                        </p:tgtEl>
                                        <p:attrNameLst>
                                          <p:attrName>ppt_h</p:attrName>
                                        </p:attrNameLst>
                                      </p:cBhvr>
                                      <p:tavLst>
                                        <p:tav tm="0">
                                          <p:val>
                                            <p:fltVal val="0"/>
                                          </p:val>
                                        </p:tav>
                                        <p:tav tm="100000">
                                          <p:val>
                                            <p:strVal val="#ppt_h"/>
                                          </p:val>
                                        </p:tav>
                                      </p:tavLst>
                                    </p:anim>
                                    <p:anim calcmode="lin" valueType="num">
                                      <p:cBhvr>
                                        <p:cTn id="9" dur="1000" fill="hold"/>
                                        <p:tgtEl>
                                          <p:spTgt spid="21197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19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13DBEACE-AA29-42E3-873D-C2D1421E2425}" type="slidenum">
              <a:rPr lang="en-AU"/>
              <a:pPr/>
              <a:t>18</a:t>
            </a:fld>
            <a:endParaRPr lang="en-AU"/>
          </a:p>
        </p:txBody>
      </p:sp>
      <p:pic>
        <p:nvPicPr>
          <p:cNvPr id="2129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214" y="1649413"/>
            <a:ext cx="8825971"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2994" name="Rectangle 2"/>
          <p:cNvSpPr>
            <a:spLocks noGrp="1" noChangeArrowheads="1"/>
          </p:cNvSpPr>
          <p:nvPr>
            <p:ph type="title"/>
          </p:nvPr>
        </p:nvSpPr>
        <p:spPr>
          <a:xfrm>
            <a:off x="816902" y="444500"/>
            <a:ext cx="8923998" cy="1143000"/>
          </a:xfrm>
        </p:spPr>
        <p:txBody>
          <a:bodyPr/>
          <a:lstStyle/>
          <a:p>
            <a:pPr algn="ctr"/>
            <a:r>
              <a:rPr lang="en-AU"/>
              <a:t>Fibre Diameter - actual &amp; predicted </a:t>
            </a:r>
          </a:p>
        </p:txBody>
      </p:sp>
      <p:sp>
        <p:nvSpPr>
          <p:cNvPr id="212996" name="Rectangle 4"/>
          <p:cNvSpPr>
            <a:spLocks noChangeArrowheads="1"/>
          </p:cNvSpPr>
          <p:nvPr/>
        </p:nvSpPr>
        <p:spPr bwMode="auto">
          <a:xfrm>
            <a:off x="2779183" y="1752600"/>
            <a:ext cx="6879167" cy="469900"/>
          </a:xfrm>
          <a:prstGeom prst="rect">
            <a:avLst/>
          </a:prstGeom>
          <a:solidFill>
            <a:srgbClr val="FF6600"/>
          </a:solidFill>
          <a:ln w="25400">
            <a:solidFill>
              <a:srgbClr val="FF0000"/>
            </a:solidFill>
            <a:miter lim="800000"/>
            <a:headEnd/>
            <a:tailEnd/>
          </a:ln>
        </p:spPr>
        <p:txBody>
          <a:bodyPr lIns="0" rIns="0"/>
          <a:lstStyle/>
          <a:p>
            <a:pPr algn="ctr">
              <a:lnSpc>
                <a:spcPct val="90000"/>
              </a:lnSpc>
              <a:buSzPct val="120000"/>
              <a:buFontTx/>
              <a:buNone/>
            </a:pPr>
            <a:r>
              <a:rPr lang="en-AU" b="1">
                <a:solidFill>
                  <a:schemeClr val="bg1"/>
                </a:solidFill>
              </a:rPr>
              <a:t>Continuous high rates of improvement!</a:t>
            </a:r>
          </a:p>
        </p:txBody>
      </p:sp>
      <p:sp>
        <p:nvSpPr>
          <p:cNvPr id="212998" name="Rectangle 6"/>
          <p:cNvSpPr>
            <a:spLocks noGrp="1" noChangeArrowheads="1"/>
          </p:cNvSpPr>
          <p:nvPr>
            <p:ph type="body" sz="half" idx="2"/>
          </p:nvPr>
        </p:nvSpPr>
        <p:spPr>
          <a:xfrm>
            <a:off x="3596085" y="2489200"/>
            <a:ext cx="5145617" cy="469900"/>
          </a:xfrm>
          <a:solidFill>
            <a:srgbClr val="CCFFCC"/>
          </a:solidFill>
          <a:ln w="25400">
            <a:solidFill>
              <a:srgbClr val="008000"/>
            </a:solidFill>
            <a:miter lim="800000"/>
            <a:headEnd/>
            <a:tailEnd/>
          </a:ln>
        </p:spPr>
        <p:txBody>
          <a:bodyPr lIns="0" rIns="0"/>
          <a:lstStyle/>
          <a:p>
            <a:pPr marL="0" indent="0" algn="ctr">
              <a:lnSpc>
                <a:spcPct val="90000"/>
              </a:lnSpc>
              <a:buFontTx/>
              <a:buNone/>
            </a:pPr>
            <a:r>
              <a:rPr lang="en-AU" sz="2400" b="1">
                <a:solidFill>
                  <a:srgbClr val="CC3300"/>
                </a:solidFill>
              </a:rPr>
              <a:t>7um</a:t>
            </a:r>
            <a:r>
              <a:rPr lang="en-AU" sz="2400" b="1">
                <a:solidFill>
                  <a:srgbClr val="006600"/>
                </a:solidFill>
              </a:rPr>
              <a:t> reduction + </a:t>
            </a:r>
            <a:r>
              <a:rPr lang="en-AU" sz="2400" b="1">
                <a:solidFill>
                  <a:srgbClr val="CC3300"/>
                </a:solidFill>
              </a:rPr>
              <a:t>-6um</a:t>
            </a:r>
            <a:r>
              <a:rPr lang="en-AU" sz="2400" b="1">
                <a:solidFill>
                  <a:srgbClr val="006600"/>
                </a:solidFill>
              </a:rPr>
              <a:t> predicted</a:t>
            </a:r>
          </a:p>
        </p:txBody>
      </p:sp>
    </p:spTree>
    <p:extLst>
      <p:ext uri="{BB962C8B-B14F-4D97-AF65-F5344CB8AC3E}">
        <p14:creationId xmlns:p14="http://schemas.microsoft.com/office/powerpoint/2010/main" val="2629828636"/>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2996"/>
                                        </p:tgtEl>
                                        <p:attrNameLst>
                                          <p:attrName>style.visibility</p:attrName>
                                        </p:attrNameLst>
                                      </p:cBhvr>
                                      <p:to>
                                        <p:strVal val="visible"/>
                                      </p:to>
                                    </p:set>
                                    <p:anim calcmode="lin" valueType="num">
                                      <p:cBhvr>
                                        <p:cTn id="7" dur="1000" fill="hold"/>
                                        <p:tgtEl>
                                          <p:spTgt spid="212996"/>
                                        </p:tgtEl>
                                        <p:attrNameLst>
                                          <p:attrName>ppt_w</p:attrName>
                                        </p:attrNameLst>
                                      </p:cBhvr>
                                      <p:tavLst>
                                        <p:tav tm="0">
                                          <p:val>
                                            <p:fltVal val="0"/>
                                          </p:val>
                                        </p:tav>
                                        <p:tav tm="100000">
                                          <p:val>
                                            <p:strVal val="#ppt_w"/>
                                          </p:val>
                                        </p:tav>
                                      </p:tavLst>
                                    </p:anim>
                                    <p:anim calcmode="lin" valueType="num">
                                      <p:cBhvr>
                                        <p:cTn id="8" dur="1000" fill="hold"/>
                                        <p:tgtEl>
                                          <p:spTgt spid="212996"/>
                                        </p:tgtEl>
                                        <p:attrNameLst>
                                          <p:attrName>ppt_h</p:attrName>
                                        </p:attrNameLst>
                                      </p:cBhvr>
                                      <p:tavLst>
                                        <p:tav tm="0">
                                          <p:val>
                                            <p:fltVal val="0"/>
                                          </p:val>
                                        </p:tav>
                                        <p:tav tm="100000">
                                          <p:val>
                                            <p:strVal val="#ppt_h"/>
                                          </p:val>
                                        </p:tav>
                                      </p:tavLst>
                                    </p:anim>
                                    <p:anim calcmode="lin" valueType="num">
                                      <p:cBhvr>
                                        <p:cTn id="9" dur="1000" fill="hold"/>
                                        <p:tgtEl>
                                          <p:spTgt spid="21299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29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8F37AD60-A1A5-494F-94F8-3FAA772471CF}" type="slidenum">
              <a:rPr lang="en-AU"/>
              <a:pPr/>
              <a:t>19</a:t>
            </a:fld>
            <a:endParaRPr lang="en-AU"/>
          </a:p>
        </p:txBody>
      </p:sp>
      <p:pic>
        <p:nvPicPr>
          <p:cNvPr id="2140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68" y="1244852"/>
            <a:ext cx="10297144" cy="536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4018" name="Rectangle 2"/>
          <p:cNvSpPr>
            <a:spLocks noGrp="1" noChangeArrowheads="1"/>
          </p:cNvSpPr>
          <p:nvPr>
            <p:ph type="title"/>
          </p:nvPr>
        </p:nvSpPr>
        <p:spPr>
          <a:xfrm>
            <a:off x="816902" y="444500"/>
            <a:ext cx="8923998" cy="1143000"/>
          </a:xfrm>
        </p:spPr>
        <p:txBody>
          <a:bodyPr/>
          <a:lstStyle/>
          <a:p>
            <a:pPr algn="ctr"/>
            <a:r>
              <a:rPr lang="en-AU"/>
              <a:t>FD CV - actual </a:t>
            </a:r>
          </a:p>
        </p:txBody>
      </p:sp>
      <p:sp>
        <p:nvSpPr>
          <p:cNvPr id="214020" name="Rectangle 4"/>
          <p:cNvSpPr>
            <a:spLocks noChangeArrowheads="1"/>
          </p:cNvSpPr>
          <p:nvPr/>
        </p:nvSpPr>
        <p:spPr bwMode="auto">
          <a:xfrm>
            <a:off x="2889250" y="2324100"/>
            <a:ext cx="6659033" cy="469900"/>
          </a:xfrm>
          <a:prstGeom prst="rect">
            <a:avLst/>
          </a:prstGeom>
          <a:solidFill>
            <a:srgbClr val="FF6600"/>
          </a:solidFill>
          <a:ln w="25400">
            <a:solidFill>
              <a:srgbClr val="FF0000"/>
            </a:solidFill>
            <a:miter lim="800000"/>
            <a:headEnd/>
            <a:tailEnd/>
          </a:ln>
        </p:spPr>
        <p:txBody>
          <a:bodyPr lIns="0" rIns="0"/>
          <a:lstStyle/>
          <a:p>
            <a:pPr algn="ctr">
              <a:lnSpc>
                <a:spcPct val="90000"/>
              </a:lnSpc>
              <a:buSzPct val="120000"/>
              <a:buFontTx/>
              <a:buNone/>
            </a:pPr>
            <a:r>
              <a:rPr lang="en-AU" b="1">
                <a:solidFill>
                  <a:schemeClr val="bg1"/>
                </a:solidFill>
              </a:rPr>
              <a:t>Continuous high rates of improvement!</a:t>
            </a:r>
          </a:p>
        </p:txBody>
      </p:sp>
      <p:sp>
        <p:nvSpPr>
          <p:cNvPr id="214021" name="Rectangle 5"/>
          <p:cNvSpPr>
            <a:spLocks noGrp="1" noChangeArrowheads="1"/>
          </p:cNvSpPr>
          <p:nvPr>
            <p:ph type="body" sz="half" idx="2"/>
          </p:nvPr>
        </p:nvSpPr>
        <p:spPr>
          <a:xfrm>
            <a:off x="4517893" y="3784600"/>
            <a:ext cx="3081867" cy="469900"/>
          </a:xfrm>
          <a:solidFill>
            <a:srgbClr val="CCFFCC"/>
          </a:solidFill>
          <a:ln w="25400">
            <a:solidFill>
              <a:srgbClr val="008000"/>
            </a:solidFill>
            <a:miter lim="800000"/>
            <a:headEnd/>
            <a:tailEnd/>
          </a:ln>
        </p:spPr>
        <p:txBody>
          <a:bodyPr lIns="0" rIns="0"/>
          <a:lstStyle/>
          <a:p>
            <a:pPr marL="0" indent="0" algn="ctr">
              <a:lnSpc>
                <a:spcPct val="90000"/>
              </a:lnSpc>
              <a:buFontTx/>
              <a:buNone/>
            </a:pPr>
            <a:r>
              <a:rPr lang="en-AU" sz="2400" b="1">
                <a:solidFill>
                  <a:srgbClr val="CC3300"/>
                </a:solidFill>
              </a:rPr>
              <a:t>7%</a:t>
            </a:r>
            <a:r>
              <a:rPr lang="en-AU" sz="2400" b="1">
                <a:solidFill>
                  <a:srgbClr val="006600"/>
                </a:solidFill>
              </a:rPr>
              <a:t> reduction </a:t>
            </a:r>
          </a:p>
        </p:txBody>
      </p:sp>
    </p:spTree>
    <p:extLst>
      <p:ext uri="{BB962C8B-B14F-4D97-AF65-F5344CB8AC3E}">
        <p14:creationId xmlns:p14="http://schemas.microsoft.com/office/powerpoint/2010/main" val="3825683953"/>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4020"/>
                                        </p:tgtEl>
                                        <p:attrNameLst>
                                          <p:attrName>style.visibility</p:attrName>
                                        </p:attrNameLst>
                                      </p:cBhvr>
                                      <p:to>
                                        <p:strVal val="visible"/>
                                      </p:to>
                                    </p:set>
                                    <p:anim calcmode="lin" valueType="num">
                                      <p:cBhvr>
                                        <p:cTn id="7" dur="1000" fill="hold"/>
                                        <p:tgtEl>
                                          <p:spTgt spid="214020"/>
                                        </p:tgtEl>
                                        <p:attrNameLst>
                                          <p:attrName>ppt_w</p:attrName>
                                        </p:attrNameLst>
                                      </p:cBhvr>
                                      <p:tavLst>
                                        <p:tav tm="0">
                                          <p:val>
                                            <p:fltVal val="0"/>
                                          </p:val>
                                        </p:tav>
                                        <p:tav tm="100000">
                                          <p:val>
                                            <p:strVal val="#ppt_w"/>
                                          </p:val>
                                        </p:tav>
                                      </p:tavLst>
                                    </p:anim>
                                    <p:anim calcmode="lin" valueType="num">
                                      <p:cBhvr>
                                        <p:cTn id="8" dur="1000" fill="hold"/>
                                        <p:tgtEl>
                                          <p:spTgt spid="214020"/>
                                        </p:tgtEl>
                                        <p:attrNameLst>
                                          <p:attrName>ppt_h</p:attrName>
                                        </p:attrNameLst>
                                      </p:cBhvr>
                                      <p:tavLst>
                                        <p:tav tm="0">
                                          <p:val>
                                            <p:fltVal val="0"/>
                                          </p:val>
                                        </p:tav>
                                        <p:tav tm="100000">
                                          <p:val>
                                            <p:strVal val="#ppt_h"/>
                                          </p:val>
                                        </p:tav>
                                      </p:tavLst>
                                    </p:anim>
                                    <p:anim calcmode="lin" valueType="num">
                                      <p:cBhvr>
                                        <p:cTn id="9" dur="1000" fill="hold"/>
                                        <p:tgtEl>
                                          <p:spTgt spid="2140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40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906000"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solidFill>
                  <a:srgbClr val="FFFC00"/>
                </a:solidFill>
              </a:rPr>
              <a:t>	The Physical Environment:</a:t>
            </a:r>
          </a:p>
          <a:p>
            <a:pPr eaLnBrk="0" hangingPunct="0"/>
            <a:endParaRPr lang="en-US" sz="2400" b="1" u="sng">
              <a:solidFill>
                <a:srgbClr val="000000"/>
              </a:solidFill>
            </a:endParaRPr>
          </a:p>
          <a:p>
            <a:pPr eaLnBrk="0" hangingPunct="0"/>
            <a:r>
              <a:rPr lang="en-US" sz="2000" b="1">
                <a:solidFill>
                  <a:srgbClr val="FFFF00"/>
                </a:solidFill>
              </a:rPr>
              <a:t>Greater part of sheep production areas in South Africa comprise:</a:t>
            </a:r>
          </a:p>
          <a:p>
            <a:pPr eaLnBrk="0" hangingPunct="0"/>
            <a:endParaRPr lang="en-US" sz="2000" b="1">
              <a:solidFill>
                <a:srgbClr val="000000"/>
              </a:solidFill>
            </a:endParaRPr>
          </a:p>
          <a:p>
            <a:pPr eaLnBrk="0" hangingPunct="0"/>
            <a:r>
              <a:rPr lang="en-US" sz="2000" b="1">
                <a:solidFill>
                  <a:schemeClr val="accent1"/>
                </a:solidFill>
              </a:rPr>
              <a:t>-  Arid pastoral conditions in central areas, </a:t>
            </a:r>
          </a:p>
          <a:p>
            <a:pPr eaLnBrk="0" hangingPunct="0"/>
            <a:r>
              <a:rPr lang="en-US" sz="2000" b="1">
                <a:solidFill>
                  <a:schemeClr val="accent1"/>
                </a:solidFill>
              </a:rPr>
              <a:t>   subject to periodic drought</a:t>
            </a:r>
          </a:p>
          <a:p>
            <a:pPr eaLnBrk="0" hangingPunct="0"/>
            <a:endParaRPr lang="en-US" sz="2000" b="1">
              <a:solidFill>
                <a:schemeClr val="accent1"/>
              </a:solidFill>
            </a:endParaRPr>
          </a:p>
          <a:p>
            <a:pPr eaLnBrk="0" hangingPunct="0"/>
            <a:r>
              <a:rPr lang="en-US" sz="2000" b="1">
                <a:solidFill>
                  <a:schemeClr val="accent1"/>
                </a:solidFill>
              </a:rPr>
              <a:t>-  and, in eastern summer</a:t>
            </a:r>
          </a:p>
          <a:p>
            <a:pPr eaLnBrk="0" hangingPunct="0"/>
            <a:r>
              <a:rPr lang="en-US" sz="2000" b="1">
                <a:solidFill>
                  <a:schemeClr val="accent1"/>
                </a:solidFill>
              </a:rPr>
              <a:t>   rainfall areas, course </a:t>
            </a:r>
          </a:p>
          <a:p>
            <a:pPr eaLnBrk="0" hangingPunct="0"/>
            <a:r>
              <a:rPr lang="en-US" sz="2000" b="1">
                <a:solidFill>
                  <a:schemeClr val="accent1"/>
                </a:solidFill>
              </a:rPr>
              <a:t>   native grassland  - “Sourveld”  </a:t>
            </a:r>
          </a:p>
          <a:p>
            <a:pPr eaLnBrk="0" hangingPunct="0"/>
            <a:r>
              <a:rPr lang="en-US" sz="2000" b="1">
                <a:solidFill>
                  <a:schemeClr val="accent1"/>
                </a:solidFill>
              </a:rPr>
              <a:t>   of low nutritional value</a:t>
            </a:r>
          </a:p>
          <a:p>
            <a:pPr eaLnBrk="0" hangingPunct="0"/>
            <a:endParaRPr lang="en-US" sz="2400" b="1">
              <a:solidFill>
                <a:schemeClr val="accent1"/>
              </a:solidFill>
            </a:endParaRPr>
          </a:p>
          <a:p>
            <a:pPr eaLnBrk="0" hangingPunct="0"/>
            <a:endParaRPr lang="en-US" sz="2400" b="1">
              <a:solidFill>
                <a:schemeClr val="accent1"/>
              </a:solidFill>
            </a:endParaRPr>
          </a:p>
          <a:p>
            <a:pPr eaLnBrk="0" hangingPunct="0"/>
            <a:r>
              <a:rPr lang="en-US" sz="2400" b="1">
                <a:solidFill>
                  <a:schemeClr val="accent1"/>
                </a:solidFill>
              </a:rPr>
              <a:t>   Hardier, better adapted</a:t>
            </a:r>
          </a:p>
          <a:p>
            <a:pPr eaLnBrk="0" hangingPunct="0"/>
            <a:r>
              <a:rPr lang="en-US" sz="2400" b="1">
                <a:solidFill>
                  <a:schemeClr val="accent1"/>
                </a:solidFill>
              </a:rPr>
              <a:t>   Sheep types required</a:t>
            </a:r>
          </a:p>
          <a:p>
            <a:pPr eaLnBrk="0" hangingPunct="0"/>
            <a:endParaRPr lang="en-US" sz="2400">
              <a:solidFill>
                <a:schemeClr val="accent1"/>
              </a:solidFill>
              <a:latin typeface="Times New Roman" pitchFamily="18" charset="0"/>
            </a:endParaRPr>
          </a:p>
          <a:p>
            <a:pPr eaLnBrk="0" hangingPunct="0"/>
            <a:r>
              <a:rPr lang="en-US" sz="2400" b="1">
                <a:solidFill>
                  <a:srgbClr val="FFFC00"/>
                </a:solidFill>
              </a:rPr>
              <a:t>  </a:t>
            </a:r>
          </a:p>
          <a:p>
            <a:pPr eaLnBrk="0" hangingPunct="0"/>
            <a:r>
              <a:rPr lang="en-US" sz="2400" b="1">
                <a:solidFill>
                  <a:srgbClr val="FFFC00"/>
                </a:solidFill>
              </a:rPr>
              <a:t>  Breeding objectives must be in  </a:t>
            </a:r>
          </a:p>
          <a:p>
            <a:pPr eaLnBrk="0" hangingPunct="0"/>
            <a:r>
              <a:rPr lang="en-US" sz="2400" b="1">
                <a:solidFill>
                  <a:srgbClr val="FFFC00"/>
                </a:solidFill>
              </a:rPr>
              <a:t>  Harmony with the Physical Environment</a:t>
            </a:r>
            <a:endParaRPr lang="en-US" sz="2400">
              <a:solidFill>
                <a:srgbClr val="FFFC00"/>
              </a:solidFill>
              <a:latin typeface="Times New Roman" pitchFamily="18" charset="0"/>
            </a:endParaRPr>
          </a:p>
          <a:p>
            <a:pPr eaLnBrk="0" hangingPunct="0"/>
            <a:endParaRPr lang="en-US" sz="2400">
              <a:latin typeface="Times New Roman" pitchFamily="18" charset="0"/>
            </a:endParaRPr>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1828800"/>
            <a:ext cx="52006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419600"/>
            <a:ext cx="2731029"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726228971"/>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869EA367-37AD-4B19-BCD0-09D08C43E8A6}" type="slidenum">
              <a:rPr lang="en-AU"/>
              <a:pPr/>
              <a:t>20</a:t>
            </a:fld>
            <a:endParaRPr lang="en-AU"/>
          </a:p>
        </p:txBody>
      </p:sp>
      <p:pic>
        <p:nvPicPr>
          <p:cNvPr id="2160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58" y="1701800"/>
            <a:ext cx="8815652"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6066" name="Rectangle 2"/>
          <p:cNvSpPr>
            <a:spLocks noGrp="1" noChangeArrowheads="1"/>
          </p:cNvSpPr>
          <p:nvPr>
            <p:ph type="title"/>
          </p:nvPr>
        </p:nvSpPr>
        <p:spPr>
          <a:xfrm>
            <a:off x="816902" y="444500"/>
            <a:ext cx="8923998" cy="1143000"/>
          </a:xfrm>
        </p:spPr>
        <p:txBody>
          <a:bodyPr/>
          <a:lstStyle/>
          <a:p>
            <a:pPr algn="ctr"/>
            <a:r>
              <a:rPr lang="en-AU"/>
              <a:t>Muscle Depth - actual &amp; predicted </a:t>
            </a:r>
          </a:p>
        </p:txBody>
      </p:sp>
      <p:sp>
        <p:nvSpPr>
          <p:cNvPr id="216068" name="Rectangle 4"/>
          <p:cNvSpPr>
            <a:spLocks noChangeArrowheads="1"/>
          </p:cNvSpPr>
          <p:nvPr/>
        </p:nvSpPr>
        <p:spPr bwMode="auto">
          <a:xfrm>
            <a:off x="3205692" y="4343400"/>
            <a:ext cx="6700308" cy="469900"/>
          </a:xfrm>
          <a:prstGeom prst="rect">
            <a:avLst/>
          </a:prstGeom>
          <a:solidFill>
            <a:srgbClr val="FF6600"/>
          </a:solidFill>
          <a:ln w="25400">
            <a:solidFill>
              <a:srgbClr val="FF0000"/>
            </a:solidFill>
            <a:miter lim="800000"/>
            <a:headEnd/>
            <a:tailEnd/>
          </a:ln>
        </p:spPr>
        <p:txBody>
          <a:bodyPr lIns="0" rIns="0"/>
          <a:lstStyle/>
          <a:p>
            <a:pPr algn="ctr">
              <a:lnSpc>
                <a:spcPct val="90000"/>
              </a:lnSpc>
              <a:buSzPct val="120000"/>
              <a:buFontTx/>
              <a:buNone/>
            </a:pPr>
            <a:r>
              <a:rPr lang="en-AU" b="1">
                <a:solidFill>
                  <a:schemeClr val="bg1"/>
                </a:solidFill>
              </a:rPr>
              <a:t>Continuous high rates of improvement!</a:t>
            </a:r>
          </a:p>
        </p:txBody>
      </p:sp>
      <p:sp>
        <p:nvSpPr>
          <p:cNvPr id="216069" name="Rectangle 5"/>
          <p:cNvSpPr>
            <a:spLocks noGrp="1" noChangeArrowheads="1"/>
          </p:cNvSpPr>
          <p:nvPr>
            <p:ph type="body" sz="half" idx="2"/>
          </p:nvPr>
        </p:nvSpPr>
        <p:spPr>
          <a:xfrm>
            <a:off x="2380192" y="2336800"/>
            <a:ext cx="5145617" cy="469900"/>
          </a:xfrm>
          <a:solidFill>
            <a:srgbClr val="CCFFCC"/>
          </a:solidFill>
          <a:ln w="25400">
            <a:solidFill>
              <a:srgbClr val="008000"/>
            </a:solidFill>
            <a:miter lim="800000"/>
            <a:headEnd/>
            <a:tailEnd/>
          </a:ln>
        </p:spPr>
        <p:txBody>
          <a:bodyPr lIns="0" rIns="0"/>
          <a:lstStyle/>
          <a:p>
            <a:pPr marL="0" indent="0" algn="ctr">
              <a:lnSpc>
                <a:spcPct val="90000"/>
              </a:lnSpc>
              <a:buFontTx/>
              <a:buNone/>
            </a:pPr>
            <a:r>
              <a:rPr lang="en-AU" sz="2400" b="1">
                <a:solidFill>
                  <a:srgbClr val="CC3300"/>
                </a:solidFill>
              </a:rPr>
              <a:t>5mm</a:t>
            </a:r>
            <a:r>
              <a:rPr lang="en-AU" sz="2400" b="1">
                <a:solidFill>
                  <a:srgbClr val="006600"/>
                </a:solidFill>
              </a:rPr>
              <a:t> gain + </a:t>
            </a:r>
            <a:r>
              <a:rPr lang="en-AU" sz="2400" b="1">
                <a:solidFill>
                  <a:srgbClr val="CC3300"/>
                </a:solidFill>
              </a:rPr>
              <a:t>2mm</a:t>
            </a:r>
            <a:r>
              <a:rPr lang="en-AU" sz="2400" b="1">
                <a:solidFill>
                  <a:srgbClr val="006600"/>
                </a:solidFill>
              </a:rPr>
              <a:t> predicted</a:t>
            </a:r>
          </a:p>
        </p:txBody>
      </p:sp>
    </p:spTree>
    <p:extLst>
      <p:ext uri="{BB962C8B-B14F-4D97-AF65-F5344CB8AC3E}">
        <p14:creationId xmlns:p14="http://schemas.microsoft.com/office/powerpoint/2010/main" val="2792506413"/>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6068"/>
                                        </p:tgtEl>
                                        <p:attrNameLst>
                                          <p:attrName>style.visibility</p:attrName>
                                        </p:attrNameLst>
                                      </p:cBhvr>
                                      <p:to>
                                        <p:strVal val="visible"/>
                                      </p:to>
                                    </p:set>
                                    <p:anim calcmode="lin" valueType="num">
                                      <p:cBhvr>
                                        <p:cTn id="7" dur="1000" fill="hold"/>
                                        <p:tgtEl>
                                          <p:spTgt spid="216068"/>
                                        </p:tgtEl>
                                        <p:attrNameLst>
                                          <p:attrName>ppt_w</p:attrName>
                                        </p:attrNameLst>
                                      </p:cBhvr>
                                      <p:tavLst>
                                        <p:tav tm="0">
                                          <p:val>
                                            <p:fltVal val="0"/>
                                          </p:val>
                                        </p:tav>
                                        <p:tav tm="100000">
                                          <p:val>
                                            <p:strVal val="#ppt_w"/>
                                          </p:val>
                                        </p:tav>
                                      </p:tavLst>
                                    </p:anim>
                                    <p:anim calcmode="lin" valueType="num">
                                      <p:cBhvr>
                                        <p:cTn id="8" dur="1000" fill="hold"/>
                                        <p:tgtEl>
                                          <p:spTgt spid="216068"/>
                                        </p:tgtEl>
                                        <p:attrNameLst>
                                          <p:attrName>ppt_h</p:attrName>
                                        </p:attrNameLst>
                                      </p:cBhvr>
                                      <p:tavLst>
                                        <p:tav tm="0">
                                          <p:val>
                                            <p:fltVal val="0"/>
                                          </p:val>
                                        </p:tav>
                                        <p:tav tm="100000">
                                          <p:val>
                                            <p:strVal val="#ppt_h"/>
                                          </p:val>
                                        </p:tav>
                                      </p:tavLst>
                                    </p:anim>
                                    <p:anim calcmode="lin" valueType="num">
                                      <p:cBhvr>
                                        <p:cTn id="9" dur="1000" fill="hold"/>
                                        <p:tgtEl>
                                          <p:spTgt spid="2160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60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9F6EE4FC-A613-43A1-8242-002308A548C7}" type="slidenum">
              <a:rPr lang="en-AU"/>
              <a:pPr/>
              <a:t>21</a:t>
            </a:fld>
            <a:endParaRPr lang="en-AU"/>
          </a:p>
        </p:txBody>
      </p:sp>
      <p:pic>
        <p:nvPicPr>
          <p:cNvPr id="21709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463" y="1671639"/>
            <a:ext cx="8788135"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7090" name="Rectangle 2"/>
          <p:cNvSpPr>
            <a:spLocks noGrp="1" noChangeArrowheads="1"/>
          </p:cNvSpPr>
          <p:nvPr>
            <p:ph type="title"/>
          </p:nvPr>
        </p:nvSpPr>
        <p:spPr>
          <a:xfrm>
            <a:off x="1270927" y="457200"/>
            <a:ext cx="8635073" cy="1143000"/>
          </a:xfrm>
        </p:spPr>
        <p:txBody>
          <a:bodyPr/>
          <a:lstStyle/>
          <a:p>
            <a:pPr algn="ctr"/>
            <a:r>
              <a:rPr lang="en-AU"/>
              <a:t>Fat depth - actual &amp; predicted </a:t>
            </a:r>
          </a:p>
        </p:txBody>
      </p:sp>
      <p:sp>
        <p:nvSpPr>
          <p:cNvPr id="217092" name="Rectangle 4"/>
          <p:cNvSpPr>
            <a:spLocks noChangeArrowheads="1"/>
          </p:cNvSpPr>
          <p:nvPr/>
        </p:nvSpPr>
        <p:spPr bwMode="auto">
          <a:xfrm>
            <a:off x="2531533" y="3022600"/>
            <a:ext cx="5682192" cy="469900"/>
          </a:xfrm>
          <a:prstGeom prst="rect">
            <a:avLst/>
          </a:prstGeom>
          <a:solidFill>
            <a:srgbClr val="FF6600"/>
          </a:solidFill>
          <a:ln w="25400">
            <a:solidFill>
              <a:srgbClr val="FF0000"/>
            </a:solidFill>
            <a:miter lim="800000"/>
            <a:headEnd/>
            <a:tailEnd/>
          </a:ln>
        </p:spPr>
        <p:txBody>
          <a:bodyPr lIns="0" rIns="0"/>
          <a:lstStyle/>
          <a:p>
            <a:pPr algn="ctr">
              <a:lnSpc>
                <a:spcPct val="90000"/>
              </a:lnSpc>
              <a:buSzPct val="120000"/>
              <a:buFontTx/>
              <a:buNone/>
            </a:pPr>
            <a:r>
              <a:rPr lang="en-AU" b="1">
                <a:solidFill>
                  <a:schemeClr val="bg1"/>
                </a:solidFill>
              </a:rPr>
              <a:t>Maintain performance</a:t>
            </a:r>
          </a:p>
        </p:txBody>
      </p:sp>
      <p:sp>
        <p:nvSpPr>
          <p:cNvPr id="217093" name="Rectangle 5"/>
          <p:cNvSpPr>
            <a:spLocks noGrp="1" noChangeArrowheads="1"/>
          </p:cNvSpPr>
          <p:nvPr>
            <p:ph type="body" sz="half" idx="2"/>
          </p:nvPr>
        </p:nvSpPr>
        <p:spPr>
          <a:xfrm>
            <a:off x="2399110" y="4406900"/>
            <a:ext cx="6287558" cy="469900"/>
          </a:xfrm>
          <a:solidFill>
            <a:srgbClr val="CCFFCC"/>
          </a:solidFill>
          <a:ln w="25400">
            <a:solidFill>
              <a:srgbClr val="008000"/>
            </a:solidFill>
            <a:miter lim="800000"/>
            <a:headEnd/>
            <a:tailEnd/>
          </a:ln>
        </p:spPr>
        <p:txBody>
          <a:bodyPr lIns="0" rIns="0"/>
          <a:lstStyle/>
          <a:p>
            <a:pPr marL="0" indent="0" algn="ctr">
              <a:lnSpc>
                <a:spcPct val="90000"/>
              </a:lnSpc>
              <a:buFontTx/>
              <a:buNone/>
            </a:pPr>
            <a:r>
              <a:rPr lang="en-AU" sz="2400" b="1">
                <a:solidFill>
                  <a:srgbClr val="CC3300"/>
                </a:solidFill>
              </a:rPr>
              <a:t>0.5mm </a:t>
            </a:r>
            <a:r>
              <a:rPr lang="en-AU" sz="2400" b="1">
                <a:solidFill>
                  <a:srgbClr val="006600"/>
                </a:solidFill>
              </a:rPr>
              <a:t>reduction + </a:t>
            </a:r>
            <a:r>
              <a:rPr lang="en-AU" sz="2400" b="1">
                <a:solidFill>
                  <a:srgbClr val="CC3300"/>
                </a:solidFill>
              </a:rPr>
              <a:t>maintain</a:t>
            </a:r>
            <a:r>
              <a:rPr lang="en-AU" sz="2400" b="1">
                <a:solidFill>
                  <a:srgbClr val="006600"/>
                </a:solidFill>
              </a:rPr>
              <a:t> predicted</a:t>
            </a:r>
          </a:p>
        </p:txBody>
      </p:sp>
    </p:spTree>
    <p:extLst>
      <p:ext uri="{BB962C8B-B14F-4D97-AF65-F5344CB8AC3E}">
        <p14:creationId xmlns:p14="http://schemas.microsoft.com/office/powerpoint/2010/main" val="1584600865"/>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7092"/>
                                        </p:tgtEl>
                                        <p:attrNameLst>
                                          <p:attrName>style.visibility</p:attrName>
                                        </p:attrNameLst>
                                      </p:cBhvr>
                                      <p:to>
                                        <p:strVal val="visible"/>
                                      </p:to>
                                    </p:set>
                                    <p:anim calcmode="lin" valueType="num">
                                      <p:cBhvr>
                                        <p:cTn id="7" dur="1000" fill="hold"/>
                                        <p:tgtEl>
                                          <p:spTgt spid="217092"/>
                                        </p:tgtEl>
                                        <p:attrNameLst>
                                          <p:attrName>ppt_w</p:attrName>
                                        </p:attrNameLst>
                                      </p:cBhvr>
                                      <p:tavLst>
                                        <p:tav tm="0">
                                          <p:val>
                                            <p:fltVal val="0"/>
                                          </p:val>
                                        </p:tav>
                                        <p:tav tm="100000">
                                          <p:val>
                                            <p:strVal val="#ppt_w"/>
                                          </p:val>
                                        </p:tav>
                                      </p:tavLst>
                                    </p:anim>
                                    <p:anim calcmode="lin" valueType="num">
                                      <p:cBhvr>
                                        <p:cTn id="8" dur="1000" fill="hold"/>
                                        <p:tgtEl>
                                          <p:spTgt spid="217092"/>
                                        </p:tgtEl>
                                        <p:attrNameLst>
                                          <p:attrName>ppt_h</p:attrName>
                                        </p:attrNameLst>
                                      </p:cBhvr>
                                      <p:tavLst>
                                        <p:tav tm="0">
                                          <p:val>
                                            <p:fltVal val="0"/>
                                          </p:val>
                                        </p:tav>
                                        <p:tav tm="100000">
                                          <p:val>
                                            <p:strVal val="#ppt_h"/>
                                          </p:val>
                                        </p:tav>
                                      </p:tavLst>
                                    </p:anim>
                                    <p:anim calcmode="lin" valueType="num">
                                      <p:cBhvr>
                                        <p:cTn id="9" dur="1000" fill="hold"/>
                                        <p:tgtEl>
                                          <p:spTgt spid="21709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70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endParaRPr lang="en-AU"/>
          </a:p>
        </p:txBody>
      </p:sp>
      <p:pic>
        <p:nvPicPr>
          <p:cNvPr id="59398" name="Picture 6" descr="2005-06-17 00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906000" cy="7022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85322182"/>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0E77C2-1131-4A33-8F7D-B55CD308CD84}" type="slidenum">
              <a:rPr lang="en-US" smtClean="0"/>
              <a:pPr>
                <a:defRPr/>
              </a:pPr>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97992646"/>
              </p:ext>
            </p:extLst>
          </p:nvPr>
        </p:nvGraphicFramePr>
        <p:xfrm>
          <a:off x="-87558" y="-1"/>
          <a:ext cx="9993560" cy="6860308"/>
        </p:xfrm>
        <a:graphic>
          <a:graphicData uri="http://schemas.openxmlformats.org/drawingml/2006/table">
            <a:tbl>
              <a:tblPr>
                <a:tableStyleId>{5C22544A-7EE6-4342-B048-85BDC9FD1C3A}</a:tableStyleId>
              </a:tblPr>
              <a:tblGrid>
                <a:gridCol w="129603"/>
                <a:gridCol w="1350567"/>
                <a:gridCol w="70484"/>
                <a:gridCol w="935489"/>
                <a:gridCol w="159211"/>
                <a:gridCol w="982822"/>
                <a:gridCol w="159211"/>
                <a:gridCol w="869538"/>
                <a:gridCol w="159211"/>
                <a:gridCol w="906278"/>
                <a:gridCol w="146964"/>
                <a:gridCol w="845042"/>
                <a:gridCol w="174521"/>
                <a:gridCol w="835859"/>
                <a:gridCol w="183707"/>
                <a:gridCol w="857290"/>
                <a:gridCol w="171458"/>
                <a:gridCol w="872598"/>
                <a:gridCol w="183707"/>
              </a:tblGrid>
              <a:tr h="141318">
                <a:tc>
                  <a:txBody>
                    <a:bodyPr/>
                    <a:lstStyle/>
                    <a:p>
                      <a:pPr algn="l" fontAlgn="b"/>
                      <a:endParaRPr lang="en-AU" sz="900" b="0" i="0" u="none" strike="noStrike" dirty="0">
                        <a:solidFill>
                          <a:srgbClr val="000000"/>
                        </a:solidFill>
                        <a:effectLst/>
                        <a:latin typeface="Calibri"/>
                      </a:endParaRPr>
                    </a:p>
                  </a:txBody>
                  <a:tcPr marL="8204" marR="8204" marT="8204" marB="0" anchor="b"/>
                </a:tc>
                <a:tc>
                  <a:txBody>
                    <a:bodyPr/>
                    <a:lstStyle/>
                    <a:p>
                      <a:pPr algn="l" fontAlgn="b"/>
                      <a:endParaRPr lang="en-AU" sz="800" b="1" i="1" u="none" strike="noStrike" dirty="0">
                        <a:solidFill>
                          <a:srgbClr val="000000"/>
                        </a:solidFill>
                        <a:effectLst/>
                        <a:latin typeface="Calibri"/>
                      </a:endParaRPr>
                    </a:p>
                  </a:txBody>
                  <a:tcPr marL="8204" marR="8204" marT="8204" marB="0" anchor="b"/>
                </a:tc>
                <a:tc>
                  <a:txBody>
                    <a:bodyPr/>
                    <a:lstStyle/>
                    <a:p>
                      <a:pPr algn="l" fontAlgn="b"/>
                      <a:endParaRPr lang="en-AU" sz="800" b="0" i="0" u="none" strike="noStrike">
                        <a:solidFill>
                          <a:srgbClr val="000000"/>
                        </a:solidFill>
                        <a:effectLst/>
                        <a:latin typeface="Calibri"/>
                      </a:endParaRPr>
                    </a:p>
                  </a:txBody>
                  <a:tcPr marL="8204" marR="8204" marT="8204" marB="0" anchor="b"/>
                </a:tc>
                <a:tc>
                  <a:txBody>
                    <a:bodyPr/>
                    <a:lstStyle/>
                    <a:p>
                      <a:pPr algn="ctr" fontAlgn="b"/>
                      <a:endParaRPr lang="en-AU" sz="800" b="0" i="0" u="none" strike="noStrike">
                        <a:solidFill>
                          <a:srgbClr val="000000"/>
                        </a:solidFill>
                        <a:effectLst/>
                        <a:latin typeface="Calibri"/>
                      </a:endParaRPr>
                    </a:p>
                  </a:txBody>
                  <a:tcPr marL="8204" marR="8204" marT="8204" marB="0" anchor="b"/>
                </a:tc>
                <a:tc>
                  <a:txBody>
                    <a:bodyPr/>
                    <a:lstStyle/>
                    <a:p>
                      <a:pPr algn="ctr" fontAlgn="b"/>
                      <a:endParaRPr lang="en-AU" sz="800" b="0" i="0" u="none" strike="noStrike">
                        <a:solidFill>
                          <a:srgbClr val="000000"/>
                        </a:solidFill>
                        <a:effectLst/>
                        <a:latin typeface="Calibri"/>
                      </a:endParaRPr>
                    </a:p>
                  </a:txBody>
                  <a:tcPr marL="8204" marR="8204" marT="8204" marB="0" anchor="b"/>
                </a:tc>
                <a:tc>
                  <a:txBody>
                    <a:bodyPr/>
                    <a:lstStyle/>
                    <a:p>
                      <a:pPr algn="ctr" fontAlgn="b"/>
                      <a:endParaRPr lang="en-AU" sz="800" b="0" i="0" u="none" strike="noStrike">
                        <a:solidFill>
                          <a:srgbClr val="000000"/>
                        </a:solidFill>
                        <a:effectLst/>
                        <a:latin typeface="Calibri"/>
                      </a:endParaRPr>
                    </a:p>
                  </a:txBody>
                  <a:tcPr marL="8204" marR="8204" marT="8204" marB="0" anchor="b"/>
                </a:tc>
                <a:tc>
                  <a:txBody>
                    <a:bodyPr/>
                    <a:lstStyle/>
                    <a:p>
                      <a:pPr algn="ctr" fontAlgn="b"/>
                      <a:endParaRPr lang="en-AU" sz="800" b="0" i="0" u="none" strike="noStrike">
                        <a:solidFill>
                          <a:srgbClr val="000000"/>
                        </a:solidFill>
                        <a:effectLst/>
                        <a:latin typeface="Calibri"/>
                      </a:endParaRPr>
                    </a:p>
                  </a:txBody>
                  <a:tcPr marL="8204" marR="8204" marT="8204" marB="0" anchor="b"/>
                </a:tc>
                <a:tc>
                  <a:txBody>
                    <a:bodyPr/>
                    <a:lstStyle/>
                    <a:p>
                      <a:pPr algn="ctr" fontAlgn="b"/>
                      <a:endParaRPr lang="en-AU" sz="800" b="0" i="0" u="none" strike="noStrike">
                        <a:solidFill>
                          <a:srgbClr val="000000"/>
                        </a:solidFill>
                        <a:effectLst/>
                        <a:latin typeface="Calibri"/>
                      </a:endParaRPr>
                    </a:p>
                  </a:txBody>
                  <a:tcPr marL="8204" marR="8204" marT="8204" marB="0" anchor="b"/>
                </a:tc>
                <a:tc>
                  <a:txBody>
                    <a:bodyPr/>
                    <a:lstStyle/>
                    <a:p>
                      <a:pPr algn="ctr" fontAlgn="b"/>
                      <a:endParaRPr lang="en-AU" sz="800" b="0" i="0" u="none" strike="noStrike">
                        <a:solidFill>
                          <a:srgbClr val="000000"/>
                        </a:solidFill>
                        <a:effectLst/>
                        <a:latin typeface="Calibri"/>
                      </a:endParaRPr>
                    </a:p>
                  </a:txBody>
                  <a:tcPr marL="8204" marR="8204" marT="8204" marB="0" anchor="b"/>
                </a:tc>
                <a:tc>
                  <a:txBody>
                    <a:bodyPr/>
                    <a:lstStyle/>
                    <a:p>
                      <a:pPr algn="ctr" fontAlgn="b"/>
                      <a:endParaRPr lang="en-AU" sz="800" b="0" i="0" u="none" strike="noStrike">
                        <a:solidFill>
                          <a:srgbClr val="000000"/>
                        </a:solidFill>
                        <a:effectLst/>
                        <a:latin typeface="Calibri"/>
                      </a:endParaRPr>
                    </a:p>
                  </a:txBody>
                  <a:tcPr marL="8204" marR="8204" marT="8204" marB="0" anchor="b"/>
                </a:tc>
                <a:tc>
                  <a:txBody>
                    <a:bodyPr/>
                    <a:lstStyle/>
                    <a:p>
                      <a:pPr algn="ctr" fontAlgn="b"/>
                      <a:endParaRPr lang="en-AU" sz="800" b="0" i="0" u="none" strike="noStrike">
                        <a:solidFill>
                          <a:srgbClr val="000000"/>
                        </a:solidFill>
                        <a:effectLst/>
                        <a:latin typeface="Calibri"/>
                      </a:endParaRPr>
                    </a:p>
                  </a:txBody>
                  <a:tcPr marL="8204" marR="8204" marT="8204" marB="0" anchor="b"/>
                </a:tc>
                <a:tc>
                  <a:txBody>
                    <a:bodyPr/>
                    <a:lstStyle/>
                    <a:p>
                      <a:pPr algn="ctr" fontAlgn="b"/>
                      <a:endParaRPr lang="en-AU" sz="800" b="0" i="0" u="none" strike="noStrike" dirty="0">
                        <a:solidFill>
                          <a:srgbClr val="000000"/>
                        </a:solidFill>
                        <a:effectLst/>
                        <a:latin typeface="Calibri"/>
                      </a:endParaRPr>
                    </a:p>
                  </a:txBody>
                  <a:tcPr marL="8204" marR="8204" marT="8204" marB="0" anchor="b"/>
                </a:tc>
                <a:tc>
                  <a:txBody>
                    <a:bodyPr/>
                    <a:lstStyle/>
                    <a:p>
                      <a:pPr algn="ctr" fontAlgn="b"/>
                      <a:endParaRPr lang="en-AU" sz="800" b="0" i="0" u="none" strike="noStrike" dirty="0">
                        <a:solidFill>
                          <a:srgbClr val="000000"/>
                        </a:solidFill>
                        <a:effectLst/>
                        <a:latin typeface="Calibri"/>
                      </a:endParaRPr>
                    </a:p>
                  </a:txBody>
                  <a:tcPr marL="8204" marR="8204" marT="8204" marB="0" anchor="b"/>
                </a:tc>
                <a:tc>
                  <a:txBody>
                    <a:bodyPr/>
                    <a:lstStyle/>
                    <a:p>
                      <a:pPr algn="ctr" fontAlgn="b"/>
                      <a:endParaRPr lang="en-AU" sz="800" b="0" i="0" u="none" strike="noStrike" dirty="0">
                        <a:solidFill>
                          <a:srgbClr val="000000"/>
                        </a:solidFill>
                        <a:effectLst/>
                        <a:latin typeface="Calibri"/>
                      </a:endParaRPr>
                    </a:p>
                  </a:txBody>
                  <a:tcPr marL="8204" marR="8204" marT="8204" marB="0" anchor="b"/>
                </a:tc>
                <a:tc>
                  <a:txBody>
                    <a:bodyPr/>
                    <a:lstStyle/>
                    <a:p>
                      <a:pPr algn="ctr" fontAlgn="b"/>
                      <a:endParaRPr lang="en-AU" sz="800" b="0" i="0" u="none" strike="noStrike">
                        <a:solidFill>
                          <a:srgbClr val="000000"/>
                        </a:solidFill>
                        <a:effectLst/>
                        <a:latin typeface="Calibri"/>
                      </a:endParaRPr>
                    </a:p>
                  </a:txBody>
                  <a:tcPr marL="8204" marR="8204" marT="8204" marB="0" anchor="b"/>
                </a:tc>
                <a:tc>
                  <a:txBody>
                    <a:bodyPr/>
                    <a:lstStyle/>
                    <a:p>
                      <a:pPr algn="ctr" fontAlgn="b"/>
                      <a:endParaRPr lang="en-AU" sz="800" b="0" i="0" u="none" strike="noStrike">
                        <a:solidFill>
                          <a:srgbClr val="000000"/>
                        </a:solidFill>
                        <a:effectLst/>
                        <a:latin typeface="Calibri"/>
                      </a:endParaRPr>
                    </a:p>
                  </a:txBody>
                  <a:tcPr marL="8204" marR="8204" marT="8204" marB="0" anchor="b"/>
                </a:tc>
                <a:tc>
                  <a:txBody>
                    <a:bodyPr/>
                    <a:lstStyle/>
                    <a:p>
                      <a:pPr algn="ctr" fontAlgn="b"/>
                      <a:endParaRPr lang="en-AU" sz="800" b="0" i="0" u="none" strike="noStrike" dirty="0">
                        <a:solidFill>
                          <a:srgbClr val="000000"/>
                        </a:solidFill>
                        <a:effectLst/>
                        <a:latin typeface="Calibri"/>
                      </a:endParaRPr>
                    </a:p>
                  </a:txBody>
                  <a:tcPr marL="8204" marR="8204" marT="8204" marB="0" anchor="b"/>
                </a:tc>
                <a:tc>
                  <a:txBody>
                    <a:bodyPr/>
                    <a:lstStyle/>
                    <a:p>
                      <a:pPr algn="ctr" fontAlgn="b"/>
                      <a:endParaRPr lang="en-AU" sz="800" b="0" i="0" u="none" strike="noStrike" dirty="0">
                        <a:solidFill>
                          <a:srgbClr val="000000"/>
                        </a:solidFill>
                        <a:effectLst/>
                        <a:latin typeface="Calibri"/>
                      </a:endParaRPr>
                    </a:p>
                  </a:txBody>
                  <a:tcPr marL="8204" marR="8204" marT="8204" marB="0" anchor="b"/>
                </a:tc>
                <a:tc>
                  <a:txBody>
                    <a:bodyPr/>
                    <a:lstStyle/>
                    <a:p>
                      <a:pPr algn="ctr" fontAlgn="b"/>
                      <a:endParaRPr lang="en-AU" sz="800" b="0" i="0" u="none" strike="noStrike" dirty="0">
                        <a:solidFill>
                          <a:srgbClr val="000000"/>
                        </a:solidFill>
                        <a:effectLst/>
                        <a:latin typeface="Calibri"/>
                      </a:endParaRPr>
                    </a:p>
                  </a:txBody>
                  <a:tcPr marL="8204" marR="8204" marT="8204" marB="0" anchor="b"/>
                </a:tc>
              </a:tr>
              <a:tr h="541345">
                <a:tc>
                  <a:txBody>
                    <a:bodyPr/>
                    <a:lstStyle/>
                    <a:p>
                      <a:pPr algn="l" fontAlgn="b"/>
                      <a:endParaRPr lang="en-AU" sz="1700" b="0" i="0" u="none" strike="noStrike">
                        <a:solidFill>
                          <a:srgbClr val="000000"/>
                        </a:solidFill>
                        <a:effectLst/>
                        <a:latin typeface="Calibri"/>
                      </a:endParaRPr>
                    </a:p>
                  </a:txBody>
                  <a:tcPr marL="8204" marR="8204" marT="8204" marB="0" anchor="b"/>
                </a:tc>
                <a:tc>
                  <a:txBody>
                    <a:bodyPr/>
                    <a:lstStyle/>
                    <a:p>
                      <a:pPr algn="l" fontAlgn="b"/>
                      <a:endParaRPr lang="en-AU" sz="1700" b="0" i="0" u="none" strike="noStrike" dirty="0">
                        <a:solidFill>
                          <a:srgbClr val="000000"/>
                        </a:solidFill>
                        <a:effectLst/>
                        <a:latin typeface="Calibri"/>
                      </a:endParaRPr>
                    </a:p>
                  </a:txBody>
                  <a:tcPr marL="8204" marR="8204" marT="8204" marB="0" anchor="b"/>
                </a:tc>
                <a:tc>
                  <a:txBody>
                    <a:bodyPr/>
                    <a:lstStyle/>
                    <a:p>
                      <a:pPr algn="l" fontAlgn="b"/>
                      <a:endParaRPr lang="en-AU" sz="1700" b="0" i="0" u="none" strike="noStrike" dirty="0">
                        <a:solidFill>
                          <a:srgbClr val="000000"/>
                        </a:solidFill>
                        <a:effectLst/>
                        <a:latin typeface="Calibri"/>
                      </a:endParaRPr>
                    </a:p>
                  </a:txBody>
                  <a:tcPr marL="8204" marR="8204" marT="8204" marB="0" anchor="b"/>
                </a:tc>
                <a:tc gridSpan="15">
                  <a:txBody>
                    <a:bodyPr/>
                    <a:lstStyle/>
                    <a:p>
                      <a:pPr algn="l" fontAlgn="b"/>
                      <a:r>
                        <a:rPr lang="en-AU" sz="1800" b="1" u="none" strike="noStrike" dirty="0">
                          <a:effectLst/>
                        </a:rPr>
                        <a:t>TABLE </a:t>
                      </a:r>
                      <a:r>
                        <a:rPr lang="en-AU" sz="1800" b="1" u="none" strike="noStrike" dirty="0" smtClean="0">
                          <a:effectLst/>
                        </a:rPr>
                        <a:t>1: </a:t>
                      </a:r>
                      <a:r>
                        <a:rPr lang="en-AU" sz="1800" b="1" u="none" strike="noStrike" dirty="0">
                          <a:effectLst/>
                        </a:rPr>
                        <a:t>APRIL 2010 SHEEP ENTERPRISE GROSS MARGIN ASSUMPTIONS</a:t>
                      </a:r>
                      <a:endParaRPr lang="en-AU" sz="1800" b="1" i="1" u="none" strike="noStrike" dirty="0">
                        <a:solidFill>
                          <a:srgbClr val="000000"/>
                        </a:solidFill>
                        <a:effectLst/>
                        <a:latin typeface="Calibri"/>
                      </a:endParaRPr>
                    </a:p>
                  </a:txBody>
                  <a:tcPr marL="8204" marR="8204" marT="8204"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ctr" fontAlgn="b"/>
                      <a:endParaRPr lang="en-AU" sz="1700" b="0" i="0" u="none" strike="noStrike">
                        <a:solidFill>
                          <a:srgbClr val="000000"/>
                        </a:solidFill>
                        <a:effectLst/>
                        <a:latin typeface="Calibri"/>
                      </a:endParaRPr>
                    </a:p>
                  </a:txBody>
                  <a:tcPr marL="8204" marR="8204" marT="8204" marB="0" anchor="b"/>
                </a:tc>
              </a:tr>
              <a:tr h="274660">
                <a:tc>
                  <a:txBody>
                    <a:bodyPr/>
                    <a:lstStyle/>
                    <a:p>
                      <a:pPr algn="l" fontAlgn="b"/>
                      <a:endParaRPr lang="en-AU" sz="1700" b="0" i="0" u="none" strike="noStrike">
                        <a:solidFill>
                          <a:srgbClr val="000000"/>
                        </a:solidFill>
                        <a:effectLst/>
                        <a:latin typeface="Calibri"/>
                      </a:endParaRPr>
                    </a:p>
                  </a:txBody>
                  <a:tcPr marL="8204" marR="8204" marT="8204" marB="0" anchor="b"/>
                </a:tc>
                <a:tc>
                  <a:txBody>
                    <a:bodyPr/>
                    <a:lstStyle/>
                    <a:p>
                      <a:pPr algn="l" fontAlgn="b"/>
                      <a:endParaRPr lang="en-AU" sz="1700" b="0" i="0" u="none" strike="noStrike" dirty="0">
                        <a:solidFill>
                          <a:srgbClr val="000000"/>
                        </a:solidFill>
                        <a:effectLst/>
                        <a:latin typeface="Calibri"/>
                      </a:endParaRPr>
                    </a:p>
                  </a:txBody>
                  <a:tcPr marL="8204" marR="8204" marT="8204" marB="0" anchor="b"/>
                </a:tc>
                <a:tc>
                  <a:txBody>
                    <a:bodyPr/>
                    <a:lstStyle/>
                    <a:p>
                      <a:pPr algn="l" fontAlgn="b"/>
                      <a:endParaRPr lang="en-AU" sz="1700" b="0" i="0" u="none" strike="noStrike" dirty="0">
                        <a:solidFill>
                          <a:srgbClr val="000000"/>
                        </a:solidFill>
                        <a:effectLst/>
                        <a:latin typeface="Calibri"/>
                      </a:endParaRPr>
                    </a:p>
                  </a:txBody>
                  <a:tcPr marL="8204" marR="8204" marT="8204" marB="0" anchor="b"/>
                </a:tc>
                <a:tc>
                  <a:txBody>
                    <a:bodyPr/>
                    <a:lstStyle/>
                    <a:p>
                      <a:pPr algn="l" fontAlgn="b"/>
                      <a:endParaRPr lang="en-AU" sz="1800" b="1" i="1" u="none" strike="noStrike" dirty="0">
                        <a:solidFill>
                          <a:srgbClr val="000000"/>
                        </a:solidFill>
                        <a:effectLst/>
                        <a:latin typeface="Calibri"/>
                      </a:endParaRPr>
                    </a:p>
                  </a:txBody>
                  <a:tcPr marL="8204" marR="8204" marT="8204" marB="0" anchor="b"/>
                </a:tc>
                <a:tc>
                  <a:txBody>
                    <a:bodyPr/>
                    <a:lstStyle/>
                    <a:p>
                      <a:pPr algn="l" fontAlgn="b"/>
                      <a:endParaRPr lang="en-AU" sz="1800" b="0" i="0" u="none" strike="noStrike" dirty="0">
                        <a:solidFill>
                          <a:srgbClr val="000000"/>
                        </a:solidFill>
                        <a:effectLst/>
                        <a:latin typeface="Calibri"/>
                      </a:endParaRPr>
                    </a:p>
                  </a:txBody>
                  <a:tcPr marL="8204" marR="8204" marT="8204" marB="0" anchor="b"/>
                </a:tc>
                <a:tc>
                  <a:txBody>
                    <a:bodyPr/>
                    <a:lstStyle/>
                    <a:p>
                      <a:pPr algn="ctr" fontAlgn="b"/>
                      <a:endParaRPr lang="en-AU" sz="1800" b="0" i="0" u="none" strike="noStrike" dirty="0">
                        <a:solidFill>
                          <a:srgbClr val="000000"/>
                        </a:solidFill>
                        <a:effectLst/>
                        <a:latin typeface="Calibri"/>
                      </a:endParaRPr>
                    </a:p>
                  </a:txBody>
                  <a:tcPr marL="8204" marR="8204" marT="8204" marB="0" anchor="b"/>
                </a:tc>
                <a:tc>
                  <a:txBody>
                    <a:bodyPr/>
                    <a:lstStyle/>
                    <a:p>
                      <a:pPr algn="ctr" fontAlgn="b"/>
                      <a:endParaRPr lang="en-AU" sz="1800" b="0" i="0" u="none" strike="noStrike" dirty="0">
                        <a:solidFill>
                          <a:srgbClr val="000000"/>
                        </a:solidFill>
                        <a:effectLst/>
                        <a:latin typeface="Calibri"/>
                      </a:endParaRPr>
                    </a:p>
                  </a:txBody>
                  <a:tcPr marL="8204" marR="8204" marT="8204" marB="0" anchor="b"/>
                </a:tc>
                <a:tc>
                  <a:txBody>
                    <a:bodyPr/>
                    <a:lstStyle/>
                    <a:p>
                      <a:pPr algn="ctr" fontAlgn="b"/>
                      <a:endParaRPr lang="en-AU" sz="1800" b="0" i="0" u="none" strike="noStrike" dirty="0">
                        <a:solidFill>
                          <a:srgbClr val="000000"/>
                        </a:solidFill>
                        <a:effectLst/>
                        <a:latin typeface="Calibri"/>
                      </a:endParaRPr>
                    </a:p>
                  </a:txBody>
                  <a:tcPr marL="8204" marR="8204" marT="8204" marB="0" anchor="b"/>
                </a:tc>
                <a:tc>
                  <a:txBody>
                    <a:bodyPr/>
                    <a:lstStyle/>
                    <a:p>
                      <a:pPr algn="ctr" fontAlgn="b"/>
                      <a:endParaRPr lang="en-AU" sz="1800" b="0" i="0" u="none" strike="noStrike" dirty="0">
                        <a:solidFill>
                          <a:srgbClr val="000000"/>
                        </a:solidFill>
                        <a:effectLst/>
                        <a:latin typeface="Calibri"/>
                      </a:endParaRPr>
                    </a:p>
                  </a:txBody>
                  <a:tcPr marL="8204" marR="8204" marT="8204" marB="0" anchor="b"/>
                </a:tc>
                <a:tc>
                  <a:txBody>
                    <a:bodyPr/>
                    <a:lstStyle/>
                    <a:p>
                      <a:pPr algn="ctr" fontAlgn="b"/>
                      <a:endParaRPr lang="en-AU" sz="1800" b="0" i="0" u="none" strike="noStrike" dirty="0">
                        <a:solidFill>
                          <a:srgbClr val="000000"/>
                        </a:solidFill>
                        <a:effectLst/>
                        <a:latin typeface="Calibri"/>
                      </a:endParaRPr>
                    </a:p>
                  </a:txBody>
                  <a:tcPr marL="8204" marR="8204" marT="8204" marB="0" anchor="b"/>
                </a:tc>
                <a:tc>
                  <a:txBody>
                    <a:bodyPr/>
                    <a:lstStyle/>
                    <a:p>
                      <a:pPr algn="ctr" fontAlgn="b"/>
                      <a:endParaRPr lang="en-AU" sz="1800" b="0" i="0" u="none" strike="noStrike" dirty="0">
                        <a:solidFill>
                          <a:srgbClr val="000000"/>
                        </a:solidFill>
                        <a:effectLst/>
                        <a:latin typeface="Calibri"/>
                      </a:endParaRPr>
                    </a:p>
                  </a:txBody>
                  <a:tcPr marL="8204" marR="8204" marT="8204" marB="0" anchor="b"/>
                </a:tc>
                <a:tc>
                  <a:txBody>
                    <a:bodyPr/>
                    <a:lstStyle/>
                    <a:p>
                      <a:pPr algn="ctr" fontAlgn="b"/>
                      <a:endParaRPr lang="en-AU" sz="1800" b="0" i="0" u="none" strike="noStrike" dirty="0">
                        <a:solidFill>
                          <a:srgbClr val="000000"/>
                        </a:solidFill>
                        <a:effectLst/>
                        <a:latin typeface="Calibri"/>
                      </a:endParaRPr>
                    </a:p>
                  </a:txBody>
                  <a:tcPr marL="8204" marR="8204" marT="8204" marB="0" anchor="b"/>
                </a:tc>
                <a:tc>
                  <a:txBody>
                    <a:bodyPr/>
                    <a:lstStyle/>
                    <a:p>
                      <a:pPr algn="ctr" fontAlgn="b"/>
                      <a:endParaRPr lang="en-AU" sz="1800" b="0" i="0" u="none" strike="noStrike" dirty="0">
                        <a:solidFill>
                          <a:srgbClr val="000000"/>
                        </a:solidFill>
                        <a:effectLst/>
                        <a:latin typeface="Calibri"/>
                      </a:endParaRPr>
                    </a:p>
                  </a:txBody>
                  <a:tcPr marL="8204" marR="8204" marT="8204" marB="0" anchor="b"/>
                </a:tc>
                <a:tc>
                  <a:txBody>
                    <a:bodyPr/>
                    <a:lstStyle/>
                    <a:p>
                      <a:pPr algn="ctr" fontAlgn="b"/>
                      <a:endParaRPr lang="en-AU" sz="1800" b="0" i="0" u="none" strike="noStrike" dirty="0">
                        <a:solidFill>
                          <a:srgbClr val="000000"/>
                        </a:solidFill>
                        <a:effectLst/>
                        <a:latin typeface="Calibri"/>
                      </a:endParaRPr>
                    </a:p>
                  </a:txBody>
                  <a:tcPr marL="8204" marR="8204" marT="8204" marB="0" anchor="b"/>
                </a:tc>
                <a:tc>
                  <a:txBody>
                    <a:bodyPr/>
                    <a:lstStyle/>
                    <a:p>
                      <a:pPr algn="ctr" fontAlgn="b"/>
                      <a:endParaRPr lang="en-AU" sz="1800" b="0" i="0" u="none" strike="noStrike" dirty="0">
                        <a:solidFill>
                          <a:srgbClr val="000000"/>
                        </a:solidFill>
                        <a:effectLst/>
                        <a:latin typeface="Calibri"/>
                      </a:endParaRPr>
                    </a:p>
                  </a:txBody>
                  <a:tcPr marL="8204" marR="8204" marT="8204" marB="0" anchor="b"/>
                </a:tc>
                <a:tc>
                  <a:txBody>
                    <a:bodyPr/>
                    <a:lstStyle/>
                    <a:p>
                      <a:pPr algn="ctr" fontAlgn="b"/>
                      <a:endParaRPr lang="en-AU" sz="1800" b="0" i="0" u="none" strike="noStrike" dirty="0">
                        <a:solidFill>
                          <a:srgbClr val="000000"/>
                        </a:solidFill>
                        <a:effectLst/>
                        <a:latin typeface="Calibri"/>
                      </a:endParaRPr>
                    </a:p>
                  </a:txBody>
                  <a:tcPr marL="8204" marR="8204" marT="8204" marB="0" anchor="b"/>
                </a:tc>
                <a:tc>
                  <a:txBody>
                    <a:bodyPr/>
                    <a:lstStyle/>
                    <a:p>
                      <a:pPr algn="ctr" fontAlgn="b"/>
                      <a:endParaRPr lang="en-AU" sz="1800" b="0" i="0" u="none" strike="noStrike" dirty="0">
                        <a:solidFill>
                          <a:srgbClr val="000000"/>
                        </a:solidFill>
                        <a:effectLst/>
                        <a:latin typeface="Calibri"/>
                      </a:endParaRPr>
                    </a:p>
                  </a:txBody>
                  <a:tcPr marL="8204" marR="8204" marT="8204" marB="0" anchor="b"/>
                </a:tc>
                <a:tc>
                  <a:txBody>
                    <a:bodyPr/>
                    <a:lstStyle/>
                    <a:p>
                      <a:pPr algn="ctr" fontAlgn="b"/>
                      <a:endParaRPr lang="en-AU" sz="1800" b="0" i="0" u="none" strike="noStrike" dirty="0">
                        <a:solidFill>
                          <a:srgbClr val="000000"/>
                        </a:solidFill>
                        <a:effectLst/>
                        <a:latin typeface="Calibri"/>
                      </a:endParaRPr>
                    </a:p>
                  </a:txBody>
                  <a:tcPr marL="8204" marR="8204" marT="8204" marB="0" anchor="b"/>
                </a:tc>
                <a:tc>
                  <a:txBody>
                    <a:bodyPr/>
                    <a:lstStyle/>
                    <a:p>
                      <a:pPr algn="ctr" fontAlgn="b"/>
                      <a:endParaRPr lang="en-AU" sz="1700" b="0" i="0" u="none" strike="noStrike">
                        <a:solidFill>
                          <a:srgbClr val="000000"/>
                        </a:solidFill>
                        <a:effectLst/>
                        <a:latin typeface="Calibri"/>
                      </a:endParaRPr>
                    </a:p>
                  </a:txBody>
                  <a:tcPr marL="8204" marR="8204" marT="8204" marB="0" anchor="b"/>
                </a:tc>
              </a:tr>
              <a:tr h="541345">
                <a:tc>
                  <a:txBody>
                    <a:bodyPr/>
                    <a:lstStyle/>
                    <a:p>
                      <a:pPr algn="l" fontAlgn="b"/>
                      <a:endParaRPr lang="en-AU" sz="900" b="1" i="1" u="none" strike="noStrike">
                        <a:solidFill>
                          <a:srgbClr val="000000"/>
                        </a:solidFill>
                        <a:effectLst/>
                        <a:latin typeface="Calibri"/>
                      </a:endParaRPr>
                    </a:p>
                  </a:txBody>
                  <a:tcPr marL="8204" marR="8204" marT="8204" marB="0" anchor="b"/>
                </a:tc>
                <a:tc>
                  <a:txBody>
                    <a:bodyPr/>
                    <a:lstStyle/>
                    <a:p>
                      <a:pPr algn="l" fontAlgn="b"/>
                      <a:endParaRPr lang="en-AU" sz="1800" b="1" i="1" u="none" strike="noStrike" dirty="0">
                        <a:solidFill>
                          <a:srgbClr val="000000"/>
                        </a:solidFill>
                        <a:effectLst/>
                        <a:latin typeface="Calibri"/>
                      </a:endParaRPr>
                    </a:p>
                  </a:txBody>
                  <a:tcPr marL="8204" marR="8204" marT="8204" marB="0" anchor="b"/>
                </a:tc>
                <a:tc>
                  <a:txBody>
                    <a:bodyPr/>
                    <a:lstStyle/>
                    <a:p>
                      <a:pPr algn="l" fontAlgn="b"/>
                      <a:endParaRPr lang="en-AU" sz="1800" b="1" i="1"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Merino</a:t>
                      </a:r>
                      <a:endParaRPr lang="en-AU" sz="1800" b="1" i="1" u="none" strike="noStrike" dirty="0">
                        <a:solidFill>
                          <a:srgbClr val="000000"/>
                        </a:solidFill>
                        <a:effectLst/>
                        <a:latin typeface="Calibri"/>
                      </a:endParaRPr>
                    </a:p>
                  </a:txBody>
                  <a:tcPr marL="8204" marR="8204" marT="8204" marB="0" anchor="b"/>
                </a:tc>
                <a:tc>
                  <a:txBody>
                    <a:bodyPr/>
                    <a:lstStyle/>
                    <a:p>
                      <a:pPr algn="ctr" fontAlgn="b"/>
                      <a:endParaRPr lang="en-AU" sz="1800" b="1" i="1" u="none" strike="noStrike" dirty="0">
                        <a:solidFill>
                          <a:srgbClr val="000000"/>
                        </a:solidFill>
                        <a:effectLst/>
                        <a:latin typeface="Calibri"/>
                      </a:endParaRPr>
                    </a:p>
                  </a:txBody>
                  <a:tcPr marL="8204" marR="8204" marT="8204" marB="0" anchor="b"/>
                </a:tc>
                <a:tc>
                  <a:txBody>
                    <a:bodyPr/>
                    <a:lstStyle/>
                    <a:p>
                      <a:pPr algn="ctr" fontAlgn="b"/>
                      <a:r>
                        <a:rPr lang="en-AU" sz="1800" b="1" u="none" strike="noStrike" dirty="0">
                          <a:effectLst/>
                        </a:rPr>
                        <a:t>Term/Merino</a:t>
                      </a:r>
                      <a:endParaRPr lang="en-AU" sz="1800" b="1" i="1" u="none" strike="noStrike" dirty="0">
                        <a:solidFill>
                          <a:srgbClr val="000000"/>
                        </a:solidFill>
                        <a:effectLst/>
                        <a:latin typeface="Calibri"/>
                      </a:endParaRPr>
                    </a:p>
                  </a:txBody>
                  <a:tcPr marL="8204" marR="8204" marT="8204" marB="0" anchor="b"/>
                </a:tc>
                <a:tc>
                  <a:txBody>
                    <a:bodyPr/>
                    <a:lstStyle/>
                    <a:p>
                      <a:pPr algn="ctr" fontAlgn="b"/>
                      <a:endParaRPr lang="en-AU" sz="1800" b="1" i="1" u="none" strike="noStrike" dirty="0">
                        <a:solidFill>
                          <a:srgbClr val="000000"/>
                        </a:solidFill>
                        <a:effectLst/>
                        <a:latin typeface="Calibri"/>
                      </a:endParaRPr>
                    </a:p>
                  </a:txBody>
                  <a:tcPr marL="8204" marR="8204" marT="8204" marB="0" anchor="b"/>
                </a:tc>
                <a:tc>
                  <a:txBody>
                    <a:bodyPr/>
                    <a:lstStyle/>
                    <a:p>
                      <a:pPr algn="ctr" fontAlgn="b"/>
                      <a:r>
                        <a:rPr lang="en-AU" sz="1800" b="1" u="none" strike="noStrike" dirty="0">
                          <a:effectLst/>
                        </a:rPr>
                        <a:t>BL/Merino</a:t>
                      </a:r>
                      <a:endParaRPr lang="en-AU" sz="1800" b="1" i="1" u="none" strike="noStrike" dirty="0">
                        <a:solidFill>
                          <a:srgbClr val="000000"/>
                        </a:solidFill>
                        <a:effectLst/>
                        <a:latin typeface="Calibri"/>
                      </a:endParaRPr>
                    </a:p>
                  </a:txBody>
                  <a:tcPr marL="8204" marR="8204" marT="8204" marB="0" anchor="b"/>
                </a:tc>
                <a:tc>
                  <a:txBody>
                    <a:bodyPr/>
                    <a:lstStyle/>
                    <a:p>
                      <a:pPr algn="ctr" fontAlgn="b"/>
                      <a:endParaRPr lang="en-AU" sz="1800" b="1" i="1" u="none" strike="noStrike" dirty="0">
                        <a:solidFill>
                          <a:srgbClr val="000000"/>
                        </a:solidFill>
                        <a:effectLst/>
                        <a:latin typeface="Calibri"/>
                      </a:endParaRPr>
                    </a:p>
                  </a:txBody>
                  <a:tcPr marL="8204" marR="8204" marT="8204" marB="0" anchor="b"/>
                </a:tc>
                <a:tc>
                  <a:txBody>
                    <a:bodyPr/>
                    <a:lstStyle/>
                    <a:p>
                      <a:pPr algn="ctr" fontAlgn="b"/>
                      <a:r>
                        <a:rPr lang="en-AU" sz="1800" b="1" u="none" strike="noStrike" dirty="0">
                          <a:effectLst/>
                        </a:rPr>
                        <a:t>2nd X</a:t>
                      </a:r>
                      <a:endParaRPr lang="en-AU" sz="1800" b="1" i="1" u="none" strike="noStrike" dirty="0">
                        <a:solidFill>
                          <a:srgbClr val="000000"/>
                        </a:solidFill>
                        <a:effectLst/>
                        <a:latin typeface="Calibri"/>
                      </a:endParaRPr>
                    </a:p>
                  </a:txBody>
                  <a:tcPr marL="8204" marR="8204" marT="8204" marB="0" anchor="b"/>
                </a:tc>
                <a:tc>
                  <a:txBody>
                    <a:bodyPr/>
                    <a:lstStyle/>
                    <a:p>
                      <a:pPr algn="ctr" fontAlgn="b"/>
                      <a:endParaRPr lang="en-AU" sz="1800" b="1" i="1"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Dohne Basic</a:t>
                      </a:r>
                      <a:endParaRPr lang="en-AU" sz="1800" b="1" i="1" u="none" strike="noStrike">
                        <a:solidFill>
                          <a:srgbClr val="000000"/>
                        </a:solidFill>
                        <a:effectLst/>
                        <a:latin typeface="Calibri"/>
                      </a:endParaRPr>
                    </a:p>
                  </a:txBody>
                  <a:tcPr marL="8204" marR="8204" marT="8204" marB="0" anchor="b"/>
                </a:tc>
                <a:tc>
                  <a:txBody>
                    <a:bodyPr/>
                    <a:lstStyle/>
                    <a:p>
                      <a:pPr algn="ctr" fontAlgn="b"/>
                      <a:endParaRPr lang="en-AU" sz="1800" b="1" i="1"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Dorper Basic</a:t>
                      </a:r>
                      <a:endParaRPr lang="en-AU" sz="1800" b="1" i="1" u="none" strike="noStrike">
                        <a:solidFill>
                          <a:srgbClr val="000000"/>
                        </a:solidFill>
                        <a:effectLst/>
                        <a:latin typeface="Calibri"/>
                      </a:endParaRPr>
                    </a:p>
                  </a:txBody>
                  <a:tcPr marL="8204" marR="8204" marT="8204" marB="0" anchor="b"/>
                </a:tc>
                <a:tc>
                  <a:txBody>
                    <a:bodyPr/>
                    <a:lstStyle/>
                    <a:p>
                      <a:pPr algn="ctr" fontAlgn="b"/>
                      <a:endParaRPr lang="en-AU" sz="1800" b="1" i="1"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Dorper Plus F4</a:t>
                      </a:r>
                      <a:endParaRPr lang="en-AU" sz="1800" b="1" i="1" u="none" strike="noStrike">
                        <a:solidFill>
                          <a:srgbClr val="000000"/>
                        </a:solidFill>
                        <a:effectLst/>
                        <a:latin typeface="Calibri"/>
                      </a:endParaRPr>
                    </a:p>
                  </a:txBody>
                  <a:tcPr marL="8204" marR="8204" marT="8204" marB="0" anchor="b"/>
                </a:tc>
                <a:tc>
                  <a:txBody>
                    <a:bodyPr/>
                    <a:lstStyle/>
                    <a:p>
                      <a:pPr algn="ctr" fontAlgn="b"/>
                      <a:endParaRPr lang="en-AU" sz="1800" b="1" i="1"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Dohne Plus F4</a:t>
                      </a:r>
                      <a:endParaRPr lang="en-AU" sz="1800" b="1" i="1" u="none" strike="noStrike">
                        <a:solidFill>
                          <a:srgbClr val="000000"/>
                        </a:solidFill>
                        <a:effectLst/>
                        <a:latin typeface="Calibri"/>
                      </a:endParaRPr>
                    </a:p>
                  </a:txBody>
                  <a:tcPr marL="8204" marR="8204" marT="8204" marB="0" anchor="b"/>
                </a:tc>
                <a:tc>
                  <a:txBody>
                    <a:bodyPr/>
                    <a:lstStyle/>
                    <a:p>
                      <a:pPr algn="ctr" fontAlgn="b"/>
                      <a:endParaRPr lang="en-AU" sz="900" b="1" i="1" u="none" strike="noStrike">
                        <a:solidFill>
                          <a:srgbClr val="000000"/>
                        </a:solidFill>
                        <a:effectLst/>
                        <a:latin typeface="Calibri"/>
                      </a:endParaRPr>
                    </a:p>
                  </a:txBody>
                  <a:tcPr marL="8204" marR="8204" marT="8204" marB="0" anchor="b"/>
                </a:tc>
              </a:tr>
              <a:tr h="274660">
                <a:tc>
                  <a:txBody>
                    <a:bodyPr/>
                    <a:lstStyle/>
                    <a:p>
                      <a:pPr algn="l" fontAlgn="b"/>
                      <a:endParaRPr lang="en-AU" sz="900" b="0" i="0" u="none" strike="noStrike">
                        <a:solidFill>
                          <a:srgbClr val="000000"/>
                        </a:solidFill>
                        <a:effectLst/>
                        <a:latin typeface="Calibri"/>
                      </a:endParaRPr>
                    </a:p>
                  </a:txBody>
                  <a:tcPr marL="8204" marR="8204" marT="8204" marB="0" anchor="b"/>
                </a:tc>
                <a:tc>
                  <a:txBody>
                    <a:bodyPr/>
                    <a:lstStyle/>
                    <a:p>
                      <a:pPr algn="l" fontAlgn="b"/>
                      <a:endParaRPr lang="en-AU" sz="1800" b="1" i="1" u="none" strike="noStrike" dirty="0">
                        <a:solidFill>
                          <a:srgbClr val="000000"/>
                        </a:solidFill>
                        <a:effectLst/>
                        <a:latin typeface="Calibri"/>
                      </a:endParaRPr>
                    </a:p>
                  </a:txBody>
                  <a:tcPr marL="8204" marR="8204" marT="8204" marB="0" anchor="b"/>
                </a:tc>
                <a:tc>
                  <a:txBody>
                    <a:bodyPr/>
                    <a:lstStyle/>
                    <a:p>
                      <a:pPr algn="l"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900" b="0" i="0" u="none" strike="noStrike">
                        <a:solidFill>
                          <a:srgbClr val="000000"/>
                        </a:solidFill>
                        <a:effectLst/>
                        <a:latin typeface="Calibri"/>
                      </a:endParaRPr>
                    </a:p>
                  </a:txBody>
                  <a:tcPr marL="8204" marR="8204" marT="8204" marB="0" anchor="b"/>
                </a:tc>
              </a:tr>
              <a:tr h="274660">
                <a:tc>
                  <a:txBody>
                    <a:bodyPr/>
                    <a:lstStyle/>
                    <a:p>
                      <a:pPr algn="l" fontAlgn="b"/>
                      <a:endParaRPr lang="en-AU" sz="900" b="0" i="0" u="none" strike="noStrike">
                        <a:solidFill>
                          <a:srgbClr val="000000"/>
                        </a:solidFill>
                        <a:effectLst/>
                        <a:latin typeface="Calibri"/>
                      </a:endParaRPr>
                    </a:p>
                  </a:txBody>
                  <a:tcPr marL="8204" marR="8204" marT="8204" marB="0" anchor="b"/>
                </a:tc>
                <a:tc>
                  <a:txBody>
                    <a:bodyPr/>
                    <a:lstStyle/>
                    <a:p>
                      <a:pPr algn="l" fontAlgn="b"/>
                      <a:r>
                        <a:rPr lang="en-AU" sz="1800" b="1" u="none" strike="noStrike" dirty="0">
                          <a:effectLst/>
                        </a:rPr>
                        <a:t>Micron</a:t>
                      </a:r>
                      <a:endParaRPr lang="en-AU" sz="1800" b="1" i="1" u="none" strike="noStrike" dirty="0">
                        <a:solidFill>
                          <a:srgbClr val="000000"/>
                        </a:solidFill>
                        <a:effectLst/>
                        <a:latin typeface="Calibri"/>
                      </a:endParaRPr>
                    </a:p>
                  </a:txBody>
                  <a:tcPr marL="8204" marR="8204" marT="8204" marB="0" anchor="b"/>
                </a:tc>
                <a:tc>
                  <a:txBody>
                    <a:bodyPr/>
                    <a:lstStyle/>
                    <a:p>
                      <a:pPr algn="l" fontAlgn="b"/>
                      <a:endParaRPr lang="en-AU" sz="1800" b="1" i="0" u="none" strike="noStrike" dirty="0">
                        <a:solidFill>
                          <a:srgbClr val="000000"/>
                        </a:solidFill>
                        <a:effectLst/>
                        <a:latin typeface="Calibri"/>
                      </a:endParaRPr>
                    </a:p>
                  </a:txBody>
                  <a:tcPr marL="8204" marR="8204" marT="8204" marB="0" anchor="b"/>
                </a:tc>
                <a:tc>
                  <a:txBody>
                    <a:bodyPr/>
                    <a:lstStyle/>
                    <a:p>
                      <a:pPr algn="ctr" fontAlgn="b"/>
                      <a:r>
                        <a:rPr lang="en-AU" sz="1800" b="1" u="none" strike="noStrike">
                          <a:effectLst/>
                        </a:rPr>
                        <a:t>20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20</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r>
                        <a:rPr lang="en-AU" sz="1800" b="1" u="none" strike="noStrike" dirty="0">
                          <a:effectLst/>
                        </a:rPr>
                        <a:t>20</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28</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20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20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900" b="0" i="0" u="none" strike="noStrike">
                        <a:solidFill>
                          <a:srgbClr val="000000"/>
                        </a:solidFill>
                        <a:effectLst/>
                        <a:latin typeface="Calibri"/>
                      </a:endParaRPr>
                    </a:p>
                  </a:txBody>
                  <a:tcPr marL="8204" marR="8204" marT="8204" marB="0" anchor="b"/>
                </a:tc>
              </a:tr>
              <a:tr h="274660">
                <a:tc>
                  <a:txBody>
                    <a:bodyPr/>
                    <a:lstStyle/>
                    <a:p>
                      <a:pPr algn="l" fontAlgn="b"/>
                      <a:endParaRPr lang="en-AU" sz="900" b="0" i="0" u="none" strike="noStrike">
                        <a:solidFill>
                          <a:srgbClr val="000000"/>
                        </a:solidFill>
                        <a:effectLst/>
                        <a:latin typeface="Calibri"/>
                      </a:endParaRPr>
                    </a:p>
                  </a:txBody>
                  <a:tcPr marL="8204" marR="8204" marT="8204" marB="0" anchor="b"/>
                </a:tc>
                <a:tc>
                  <a:txBody>
                    <a:bodyPr/>
                    <a:lstStyle/>
                    <a:p>
                      <a:pPr algn="l" fontAlgn="b"/>
                      <a:r>
                        <a:rPr lang="en-AU" sz="1800" b="1" u="none" strike="noStrike">
                          <a:effectLst/>
                        </a:rPr>
                        <a:t>Cut/ kg.</a:t>
                      </a:r>
                      <a:endParaRPr lang="en-AU" sz="1800" b="1" i="1" u="none" strike="noStrike">
                        <a:solidFill>
                          <a:srgbClr val="000000"/>
                        </a:solidFill>
                        <a:effectLst/>
                        <a:latin typeface="Calibri"/>
                      </a:endParaRPr>
                    </a:p>
                  </a:txBody>
                  <a:tcPr marL="8204" marR="8204" marT="8204" marB="0" anchor="b"/>
                </a:tc>
                <a:tc>
                  <a:txBody>
                    <a:bodyPr/>
                    <a:lstStyle/>
                    <a:p>
                      <a:pPr algn="l"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5.7</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5.7</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5.7</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4.5</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5</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r>
                        <a:rPr lang="en-AU" sz="1800" b="1" u="none" strike="noStrike">
                          <a:effectLst/>
                        </a:rPr>
                        <a:t>5</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900" b="0" i="0" u="none" strike="noStrike">
                        <a:solidFill>
                          <a:srgbClr val="000000"/>
                        </a:solidFill>
                        <a:effectLst/>
                        <a:latin typeface="Calibri"/>
                      </a:endParaRPr>
                    </a:p>
                  </a:txBody>
                  <a:tcPr marL="8204" marR="8204" marT="8204" marB="0" anchor="b"/>
                </a:tc>
              </a:tr>
              <a:tr h="274660">
                <a:tc>
                  <a:txBody>
                    <a:bodyPr/>
                    <a:lstStyle/>
                    <a:p>
                      <a:pPr algn="l" fontAlgn="b"/>
                      <a:endParaRPr lang="en-AU" sz="900" b="0" i="0" u="none" strike="noStrike">
                        <a:solidFill>
                          <a:srgbClr val="000000"/>
                        </a:solidFill>
                        <a:effectLst/>
                        <a:latin typeface="Calibri"/>
                      </a:endParaRPr>
                    </a:p>
                  </a:txBody>
                  <a:tcPr marL="8204" marR="8204" marT="8204" marB="0" anchor="b"/>
                </a:tc>
                <a:tc>
                  <a:txBody>
                    <a:bodyPr/>
                    <a:lstStyle/>
                    <a:p>
                      <a:pPr algn="l" fontAlgn="b"/>
                      <a:r>
                        <a:rPr lang="en-AU" sz="1800" b="1" u="none" strike="noStrike">
                          <a:effectLst/>
                        </a:rPr>
                        <a:t>Yield</a:t>
                      </a:r>
                      <a:endParaRPr lang="en-AU" sz="1800" b="1" i="1" u="none" strike="noStrike">
                        <a:solidFill>
                          <a:srgbClr val="000000"/>
                        </a:solidFill>
                        <a:effectLst/>
                        <a:latin typeface="Calibri"/>
                      </a:endParaRPr>
                    </a:p>
                  </a:txBody>
                  <a:tcPr marL="8204" marR="8204" marT="8204" marB="0" anchor="b"/>
                </a:tc>
                <a:tc>
                  <a:txBody>
                    <a:bodyPr/>
                    <a:lstStyle/>
                    <a:p>
                      <a:pPr algn="l"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70</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r>
                        <a:rPr lang="en-AU" sz="1800" b="1" u="none" strike="noStrike" dirty="0">
                          <a:effectLst/>
                        </a:rPr>
                        <a:t>70</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70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65</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65</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65</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900" b="0" i="0" u="none" strike="noStrike" dirty="0">
                        <a:solidFill>
                          <a:srgbClr val="000000"/>
                        </a:solidFill>
                        <a:effectLst/>
                        <a:latin typeface="Calibri"/>
                      </a:endParaRPr>
                    </a:p>
                  </a:txBody>
                  <a:tcPr marL="8204" marR="8204" marT="8204" marB="0" anchor="b"/>
                </a:tc>
              </a:tr>
              <a:tr h="541345">
                <a:tc>
                  <a:txBody>
                    <a:bodyPr/>
                    <a:lstStyle/>
                    <a:p>
                      <a:pPr algn="l" fontAlgn="b"/>
                      <a:endParaRPr lang="en-AU" sz="900" b="0" i="0" u="none" strike="noStrike">
                        <a:solidFill>
                          <a:srgbClr val="000000"/>
                        </a:solidFill>
                        <a:effectLst/>
                        <a:latin typeface="Calibri"/>
                      </a:endParaRPr>
                    </a:p>
                  </a:txBody>
                  <a:tcPr marL="8204" marR="8204" marT="8204" marB="0" anchor="b"/>
                </a:tc>
                <a:tc>
                  <a:txBody>
                    <a:bodyPr/>
                    <a:lstStyle/>
                    <a:p>
                      <a:pPr algn="l" fontAlgn="b"/>
                      <a:r>
                        <a:rPr lang="en-AU" sz="1800" b="1" u="none" strike="noStrike">
                          <a:effectLst/>
                        </a:rPr>
                        <a:t>Wool (Clean)</a:t>
                      </a:r>
                      <a:endParaRPr lang="en-AU" sz="1800" b="1" i="1" u="none" strike="noStrike">
                        <a:solidFill>
                          <a:srgbClr val="000000"/>
                        </a:solidFill>
                        <a:effectLst/>
                        <a:latin typeface="Calibri"/>
                      </a:endParaRPr>
                    </a:p>
                  </a:txBody>
                  <a:tcPr marL="8204" marR="8204" marT="8204" marB="0" anchor="b"/>
                </a:tc>
                <a:tc>
                  <a:txBody>
                    <a:bodyPr/>
                    <a:lstStyle/>
                    <a:p>
                      <a:pPr algn="l"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920</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920</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920</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r>
                        <a:rPr lang="en-AU" sz="1800" b="1" u="none" strike="noStrike" dirty="0">
                          <a:effectLst/>
                        </a:rPr>
                        <a:t>450</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920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920</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900" b="0" i="0" u="none" strike="noStrike" dirty="0">
                        <a:solidFill>
                          <a:srgbClr val="000000"/>
                        </a:solidFill>
                        <a:effectLst/>
                        <a:latin typeface="Calibri"/>
                      </a:endParaRPr>
                    </a:p>
                  </a:txBody>
                  <a:tcPr marL="8204" marR="8204" marT="8204" marB="0" anchor="b"/>
                </a:tc>
              </a:tr>
              <a:tr h="541345">
                <a:tc>
                  <a:txBody>
                    <a:bodyPr/>
                    <a:lstStyle/>
                    <a:p>
                      <a:pPr algn="l" fontAlgn="b"/>
                      <a:endParaRPr lang="en-AU" sz="900" b="0" i="0" u="none" strike="noStrike">
                        <a:solidFill>
                          <a:srgbClr val="000000"/>
                        </a:solidFill>
                        <a:effectLst/>
                        <a:latin typeface="Calibri"/>
                      </a:endParaRPr>
                    </a:p>
                  </a:txBody>
                  <a:tcPr marL="8204" marR="8204" marT="8204" marB="0" anchor="b"/>
                </a:tc>
                <a:tc>
                  <a:txBody>
                    <a:bodyPr/>
                    <a:lstStyle/>
                    <a:p>
                      <a:pPr algn="l" fontAlgn="b"/>
                      <a:r>
                        <a:rPr lang="en-AU" sz="1800" b="1" u="none" strike="noStrike">
                          <a:effectLst/>
                        </a:rPr>
                        <a:t>Ewes Weight </a:t>
                      </a:r>
                      <a:endParaRPr lang="en-AU" sz="1800" b="1" i="1" u="none" strike="noStrike">
                        <a:solidFill>
                          <a:srgbClr val="000000"/>
                        </a:solidFill>
                        <a:effectLst/>
                        <a:latin typeface="Calibri"/>
                      </a:endParaRPr>
                    </a:p>
                  </a:txBody>
                  <a:tcPr marL="8204" marR="8204" marT="8204" marB="0" anchor="b"/>
                </a:tc>
                <a:tc>
                  <a:txBody>
                    <a:bodyPr/>
                    <a:lstStyle/>
                    <a:p>
                      <a:pPr algn="l"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50</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50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50</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65</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62</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65</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65</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65</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900" b="0" i="0" u="none" strike="noStrike">
                        <a:solidFill>
                          <a:srgbClr val="000000"/>
                        </a:solidFill>
                        <a:effectLst/>
                        <a:latin typeface="Calibri"/>
                      </a:endParaRPr>
                    </a:p>
                  </a:txBody>
                  <a:tcPr marL="8204" marR="8204" marT="8204" marB="0" anchor="b"/>
                </a:tc>
              </a:tr>
              <a:tr h="274660">
                <a:tc>
                  <a:txBody>
                    <a:bodyPr/>
                    <a:lstStyle/>
                    <a:p>
                      <a:pPr algn="l" fontAlgn="b"/>
                      <a:endParaRPr lang="en-AU" sz="900" b="0" i="0" u="none" strike="noStrike">
                        <a:solidFill>
                          <a:srgbClr val="000000"/>
                        </a:solidFill>
                        <a:effectLst/>
                        <a:latin typeface="Calibri"/>
                      </a:endParaRPr>
                    </a:p>
                  </a:txBody>
                  <a:tcPr marL="8204" marR="8204" marT="8204" marB="0" anchor="b"/>
                </a:tc>
                <a:tc>
                  <a:txBody>
                    <a:bodyPr/>
                    <a:lstStyle/>
                    <a:p>
                      <a:pPr algn="l" fontAlgn="b"/>
                      <a:r>
                        <a:rPr lang="en-AU" sz="1800" b="1" u="none" strike="noStrike">
                          <a:effectLst/>
                        </a:rPr>
                        <a:t> DSE</a:t>
                      </a:r>
                      <a:endParaRPr lang="en-AU" sz="1800" b="1" i="1" u="none" strike="noStrike">
                        <a:solidFill>
                          <a:srgbClr val="000000"/>
                        </a:solidFill>
                        <a:effectLst/>
                        <a:latin typeface="Calibri"/>
                      </a:endParaRPr>
                    </a:p>
                  </a:txBody>
                  <a:tcPr marL="8204" marR="8204" marT="8204" marB="0" anchor="b"/>
                </a:tc>
                <a:tc>
                  <a:txBody>
                    <a:bodyPr/>
                    <a:lstStyle/>
                    <a:p>
                      <a:pPr algn="l"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2.1</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2.3</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2.3</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2.6</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2.5</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r>
                        <a:rPr lang="en-AU" sz="1800" b="1" u="none" strike="noStrike">
                          <a:effectLst/>
                        </a:rPr>
                        <a:t>2.3</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2.3</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2.5</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900" b="0" i="0" u="none" strike="noStrike">
                        <a:solidFill>
                          <a:srgbClr val="000000"/>
                        </a:solidFill>
                        <a:effectLst/>
                        <a:latin typeface="Calibri"/>
                      </a:endParaRPr>
                    </a:p>
                  </a:txBody>
                  <a:tcPr marL="8204" marR="8204" marT="8204" marB="0" anchor="b"/>
                </a:tc>
              </a:tr>
              <a:tr h="541345">
                <a:tc>
                  <a:txBody>
                    <a:bodyPr/>
                    <a:lstStyle/>
                    <a:p>
                      <a:pPr algn="l" fontAlgn="b"/>
                      <a:endParaRPr lang="en-AU" sz="900" b="0" i="0" u="none" strike="noStrike">
                        <a:solidFill>
                          <a:srgbClr val="000000"/>
                        </a:solidFill>
                        <a:effectLst/>
                        <a:latin typeface="Calibri"/>
                      </a:endParaRPr>
                    </a:p>
                  </a:txBody>
                  <a:tcPr marL="8204" marR="8204" marT="8204" marB="0" anchor="b"/>
                </a:tc>
                <a:tc>
                  <a:txBody>
                    <a:bodyPr/>
                    <a:lstStyle/>
                    <a:p>
                      <a:pPr algn="l" fontAlgn="b"/>
                      <a:r>
                        <a:rPr lang="en-AU" sz="1800" b="1" u="none" strike="noStrike">
                          <a:effectLst/>
                        </a:rPr>
                        <a:t>Lambs/Wean (%)</a:t>
                      </a:r>
                      <a:endParaRPr lang="en-AU" sz="1800" b="1" i="1" u="none" strike="noStrike">
                        <a:solidFill>
                          <a:srgbClr val="000000"/>
                        </a:solidFill>
                        <a:effectLst/>
                        <a:latin typeface="Calibri"/>
                      </a:endParaRPr>
                    </a:p>
                  </a:txBody>
                  <a:tcPr marL="8204" marR="8204" marT="8204" marB="0" anchor="b"/>
                </a:tc>
                <a:tc>
                  <a:txBody>
                    <a:bodyPr/>
                    <a:lstStyle/>
                    <a:p>
                      <a:pPr algn="l"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85</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85</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85</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120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120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120</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r>
                        <a:rPr lang="en-AU" sz="1800" b="1" u="none" strike="noStrike">
                          <a:effectLst/>
                        </a:rPr>
                        <a:t>150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150</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900" b="0" i="0" u="none" strike="noStrike">
                        <a:solidFill>
                          <a:srgbClr val="000000"/>
                        </a:solidFill>
                        <a:effectLst/>
                        <a:latin typeface="Calibri"/>
                      </a:endParaRPr>
                    </a:p>
                  </a:txBody>
                  <a:tcPr marL="8204" marR="8204" marT="8204" marB="0" anchor="b"/>
                </a:tc>
              </a:tr>
              <a:tr h="541345">
                <a:tc>
                  <a:txBody>
                    <a:bodyPr/>
                    <a:lstStyle/>
                    <a:p>
                      <a:pPr algn="l" fontAlgn="b"/>
                      <a:endParaRPr lang="en-AU" sz="900" b="0" i="0" u="none" strike="noStrike">
                        <a:solidFill>
                          <a:srgbClr val="000000"/>
                        </a:solidFill>
                        <a:effectLst/>
                        <a:latin typeface="Calibri"/>
                      </a:endParaRPr>
                    </a:p>
                  </a:txBody>
                  <a:tcPr marL="8204" marR="8204" marT="8204" marB="0" anchor="b"/>
                </a:tc>
                <a:tc>
                  <a:txBody>
                    <a:bodyPr/>
                    <a:lstStyle/>
                    <a:p>
                      <a:pPr algn="l" fontAlgn="b"/>
                      <a:r>
                        <a:rPr lang="en-AU" sz="1800" b="1" u="none" strike="noStrike">
                          <a:effectLst/>
                        </a:rPr>
                        <a:t>Lambs Value ($)</a:t>
                      </a:r>
                      <a:endParaRPr lang="en-AU" sz="1800" b="1" i="1" u="none" strike="noStrike">
                        <a:solidFill>
                          <a:srgbClr val="000000"/>
                        </a:solidFill>
                        <a:effectLst/>
                        <a:latin typeface="Calibri"/>
                      </a:endParaRPr>
                    </a:p>
                  </a:txBody>
                  <a:tcPr marL="8204" marR="8204" marT="8204" marB="0" anchor="b"/>
                </a:tc>
                <a:tc>
                  <a:txBody>
                    <a:bodyPr/>
                    <a:lstStyle/>
                    <a:p>
                      <a:pPr algn="l"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90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r>
                        <a:rPr lang="en-AU" sz="1800" b="1" u="none" strike="noStrike">
                          <a:effectLst/>
                        </a:rPr>
                        <a:t>110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110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120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110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100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100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110</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900" b="0" i="0" u="none" strike="noStrike">
                        <a:solidFill>
                          <a:srgbClr val="000000"/>
                        </a:solidFill>
                        <a:effectLst/>
                        <a:latin typeface="Calibri"/>
                      </a:endParaRPr>
                    </a:p>
                  </a:txBody>
                  <a:tcPr marL="8204" marR="8204" marT="8204" marB="0" anchor="b"/>
                </a:tc>
              </a:tr>
              <a:tr h="541345">
                <a:tc>
                  <a:txBody>
                    <a:bodyPr/>
                    <a:lstStyle/>
                    <a:p>
                      <a:pPr algn="l" fontAlgn="b"/>
                      <a:endParaRPr lang="en-AU" sz="900" b="0" i="0" u="none" strike="noStrike">
                        <a:solidFill>
                          <a:srgbClr val="000000"/>
                        </a:solidFill>
                        <a:effectLst/>
                        <a:latin typeface="Calibri"/>
                      </a:endParaRPr>
                    </a:p>
                  </a:txBody>
                  <a:tcPr marL="8204" marR="8204" marT="8204" marB="0" anchor="b"/>
                </a:tc>
                <a:tc>
                  <a:txBody>
                    <a:bodyPr/>
                    <a:lstStyle/>
                    <a:p>
                      <a:pPr algn="l" fontAlgn="b"/>
                      <a:r>
                        <a:rPr lang="en-AU" sz="1800" b="1" u="none" strike="noStrike">
                          <a:effectLst/>
                        </a:rPr>
                        <a:t>GM/Ewes ($)</a:t>
                      </a:r>
                      <a:endParaRPr lang="en-AU" sz="1800" b="1" i="1" u="none" strike="noStrike">
                        <a:solidFill>
                          <a:srgbClr val="000000"/>
                        </a:solidFill>
                        <a:effectLst/>
                        <a:latin typeface="Calibri"/>
                      </a:endParaRPr>
                    </a:p>
                  </a:txBody>
                  <a:tcPr marL="8204" marR="8204" marT="8204" marB="0" anchor="b"/>
                </a:tc>
                <a:tc>
                  <a:txBody>
                    <a:bodyPr/>
                    <a:lstStyle/>
                    <a:p>
                      <a:pPr algn="l"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80.57</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r>
                        <a:rPr lang="en-AU" sz="1800" b="1" u="none" strike="noStrike">
                          <a:effectLst/>
                        </a:rPr>
                        <a:t>94.31</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98.86</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96.81</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102.3</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94.5</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121.13</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139.9</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900" b="0" i="0" u="none" strike="noStrike" dirty="0">
                        <a:solidFill>
                          <a:srgbClr val="000000"/>
                        </a:solidFill>
                        <a:effectLst/>
                        <a:latin typeface="Calibri"/>
                      </a:endParaRPr>
                    </a:p>
                  </a:txBody>
                  <a:tcPr marL="8204" marR="8204" marT="8204" marB="0" anchor="b"/>
                </a:tc>
              </a:tr>
              <a:tr h="274660">
                <a:tc>
                  <a:txBody>
                    <a:bodyPr/>
                    <a:lstStyle/>
                    <a:p>
                      <a:pPr algn="l" fontAlgn="b"/>
                      <a:endParaRPr lang="en-AU" sz="900" b="0" i="0" u="none" strike="noStrike">
                        <a:solidFill>
                          <a:srgbClr val="000000"/>
                        </a:solidFill>
                        <a:effectLst/>
                        <a:latin typeface="Calibri"/>
                      </a:endParaRPr>
                    </a:p>
                  </a:txBody>
                  <a:tcPr marL="8204" marR="8204" marT="8204" marB="0" anchor="b"/>
                </a:tc>
                <a:tc>
                  <a:txBody>
                    <a:bodyPr/>
                    <a:lstStyle/>
                    <a:p>
                      <a:pPr algn="l" fontAlgn="b"/>
                      <a:r>
                        <a:rPr lang="en-AU" sz="1800" b="1" u="none" strike="noStrike">
                          <a:effectLst/>
                        </a:rPr>
                        <a:t>GM/DSE ($)</a:t>
                      </a:r>
                      <a:endParaRPr lang="en-AU" sz="1800" b="1" i="1" u="none" strike="noStrike">
                        <a:solidFill>
                          <a:srgbClr val="000000"/>
                        </a:solidFill>
                        <a:effectLst/>
                        <a:latin typeface="Calibri"/>
                      </a:endParaRPr>
                    </a:p>
                  </a:txBody>
                  <a:tcPr marL="8204" marR="8204" marT="8204" marB="0" anchor="b"/>
                </a:tc>
                <a:tc>
                  <a:txBody>
                    <a:bodyPr/>
                    <a:lstStyle/>
                    <a:p>
                      <a:pPr algn="l"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38.37</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41</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42.98</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37.66</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43.15</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41.09</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46.59</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55.96</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900" b="0" i="0" u="none" strike="noStrike" dirty="0">
                        <a:solidFill>
                          <a:srgbClr val="000000"/>
                        </a:solidFill>
                        <a:effectLst/>
                        <a:latin typeface="Calibri"/>
                      </a:endParaRPr>
                    </a:p>
                  </a:txBody>
                  <a:tcPr marL="8204" marR="8204" marT="8204" marB="0" anchor="b"/>
                </a:tc>
              </a:tr>
              <a:tr h="541345">
                <a:tc>
                  <a:txBody>
                    <a:bodyPr/>
                    <a:lstStyle/>
                    <a:p>
                      <a:pPr algn="l" fontAlgn="b"/>
                      <a:endParaRPr lang="en-AU" sz="900" b="0" i="0" u="none" strike="noStrike">
                        <a:solidFill>
                          <a:srgbClr val="000000"/>
                        </a:solidFill>
                        <a:effectLst/>
                        <a:latin typeface="Calibri"/>
                      </a:endParaRPr>
                    </a:p>
                  </a:txBody>
                  <a:tcPr marL="8204" marR="8204" marT="8204" marB="0" anchor="b"/>
                </a:tc>
                <a:tc>
                  <a:txBody>
                    <a:bodyPr/>
                    <a:lstStyle/>
                    <a:p>
                      <a:pPr algn="l" fontAlgn="b"/>
                      <a:r>
                        <a:rPr lang="en-AU" sz="1800" b="1" u="none" strike="noStrike">
                          <a:effectLst/>
                        </a:rPr>
                        <a:t>Wool vs Meat</a:t>
                      </a:r>
                      <a:endParaRPr lang="en-AU" sz="1800" b="1" i="1" u="none" strike="noStrike">
                        <a:solidFill>
                          <a:srgbClr val="000000"/>
                        </a:solidFill>
                        <a:effectLst/>
                        <a:latin typeface="Calibri"/>
                      </a:endParaRPr>
                    </a:p>
                  </a:txBody>
                  <a:tcPr marL="8204" marR="8204" marT="8204" marB="0" anchor="b"/>
                </a:tc>
                <a:tc>
                  <a:txBody>
                    <a:bodyPr/>
                    <a:lstStyle/>
                    <a:p>
                      <a:pPr algn="l"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34/66</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28/72</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27/73</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10/90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28/72</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a:effectLst/>
                        </a:rPr>
                        <a:t>0/100</a:t>
                      </a:r>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0/100</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r>
                        <a:rPr lang="en-AU" sz="1800" b="1" u="none" strike="noStrike" dirty="0">
                          <a:effectLst/>
                        </a:rPr>
                        <a:t>21/79</a:t>
                      </a:r>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900" b="0" i="0" u="none" strike="noStrike">
                        <a:solidFill>
                          <a:srgbClr val="000000"/>
                        </a:solidFill>
                        <a:effectLst/>
                        <a:latin typeface="Calibri"/>
                      </a:endParaRPr>
                    </a:p>
                  </a:txBody>
                  <a:tcPr marL="8204" marR="8204" marT="8204" marB="0" anchor="b"/>
                </a:tc>
              </a:tr>
              <a:tr h="274660">
                <a:tc>
                  <a:txBody>
                    <a:bodyPr/>
                    <a:lstStyle/>
                    <a:p>
                      <a:pPr algn="l" fontAlgn="b"/>
                      <a:endParaRPr lang="en-AU" sz="900" b="0" i="0" u="none" strike="noStrike">
                        <a:solidFill>
                          <a:srgbClr val="000000"/>
                        </a:solidFill>
                        <a:effectLst/>
                        <a:latin typeface="Calibri"/>
                      </a:endParaRPr>
                    </a:p>
                  </a:txBody>
                  <a:tcPr marL="8204" marR="8204" marT="8204" marB="0" anchor="b"/>
                </a:tc>
                <a:tc>
                  <a:txBody>
                    <a:bodyPr/>
                    <a:lstStyle/>
                    <a:p>
                      <a:pPr algn="l" fontAlgn="b"/>
                      <a:endParaRPr lang="en-AU" sz="1800" b="1" i="1" u="none" strike="noStrike">
                        <a:solidFill>
                          <a:srgbClr val="000000"/>
                        </a:solidFill>
                        <a:effectLst/>
                        <a:latin typeface="Calibri"/>
                      </a:endParaRPr>
                    </a:p>
                  </a:txBody>
                  <a:tcPr marL="8204" marR="8204" marT="8204" marB="0" anchor="b"/>
                </a:tc>
                <a:tc>
                  <a:txBody>
                    <a:bodyPr/>
                    <a:lstStyle/>
                    <a:p>
                      <a:pPr algn="l"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a:solidFill>
                          <a:srgbClr val="000000"/>
                        </a:solidFill>
                        <a:effectLst/>
                        <a:latin typeface="Calibri"/>
                      </a:endParaRPr>
                    </a:p>
                  </a:txBody>
                  <a:tcPr marL="8204" marR="8204" marT="8204" marB="0" anchor="b"/>
                </a:tc>
                <a:tc>
                  <a:txBody>
                    <a:bodyPr/>
                    <a:lstStyle/>
                    <a:p>
                      <a:pPr algn="ctr" fontAlgn="b"/>
                      <a:endParaRPr lang="en-AU" sz="1800" b="1" i="0" u="none" strike="noStrike" dirty="0">
                        <a:solidFill>
                          <a:srgbClr val="000000"/>
                        </a:solidFill>
                        <a:effectLst/>
                        <a:latin typeface="Calibri"/>
                      </a:endParaRPr>
                    </a:p>
                  </a:txBody>
                  <a:tcPr marL="8204" marR="8204" marT="8204" marB="0" anchor="b"/>
                </a:tc>
                <a:tc>
                  <a:txBody>
                    <a:bodyPr/>
                    <a:lstStyle/>
                    <a:p>
                      <a:pPr algn="ctr" fontAlgn="b"/>
                      <a:endParaRPr lang="en-AU" sz="900" b="0" i="0" u="none" strike="noStrike" dirty="0">
                        <a:solidFill>
                          <a:srgbClr val="000000"/>
                        </a:solidFill>
                        <a:effectLst/>
                        <a:latin typeface="Calibri"/>
                      </a:endParaRPr>
                    </a:p>
                  </a:txBody>
                  <a:tcPr marL="8204" marR="8204" marT="8204" marB="0" anchor="b"/>
                </a:tc>
              </a:tr>
            </a:tbl>
          </a:graphicData>
        </a:graphic>
      </p:graphicFrame>
    </p:spTree>
    <p:extLst>
      <p:ext uri="{BB962C8B-B14F-4D97-AF65-F5344CB8AC3E}">
        <p14:creationId xmlns:p14="http://schemas.microsoft.com/office/powerpoint/2010/main" val="2635834260"/>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908050" y="457200"/>
            <a:ext cx="759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spcBef>
                <a:spcPct val="50000"/>
              </a:spcBef>
            </a:pPr>
            <a:endParaRPr lang="en-US">
              <a:solidFill>
                <a:srgbClr val="000000"/>
              </a:solidFill>
            </a:endParaRPr>
          </a:p>
        </p:txBody>
      </p:sp>
      <p:sp>
        <p:nvSpPr>
          <p:cNvPr id="1028" name="Text Box 4"/>
          <p:cNvSpPr txBox="1">
            <a:spLocks noChangeArrowheads="1"/>
          </p:cNvSpPr>
          <p:nvPr/>
        </p:nvSpPr>
        <p:spPr bwMode="auto">
          <a:xfrm>
            <a:off x="495300" y="5181601"/>
            <a:ext cx="91630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en-US" b="1" dirty="0">
                <a:solidFill>
                  <a:srgbClr val="3333CC"/>
                </a:solidFill>
                <a:latin typeface="Arial" charset="0"/>
              </a:rPr>
              <a:t>			</a:t>
            </a:r>
            <a:r>
              <a:rPr lang="en-US" b="1" dirty="0">
                <a:solidFill>
                  <a:srgbClr val="FFFC00"/>
                </a:solidFill>
                <a:latin typeface="Arial" charset="0"/>
              </a:rPr>
              <a:t>Meat : Wool price ratio</a:t>
            </a:r>
          </a:p>
          <a:p>
            <a:pPr eaLnBrk="0" hangingPunct="0"/>
            <a:r>
              <a:rPr lang="en-US" b="1" dirty="0">
                <a:solidFill>
                  <a:srgbClr val="FFFC00"/>
                </a:solidFill>
                <a:latin typeface="Arial" charset="0"/>
              </a:rPr>
              <a:t>	</a:t>
            </a:r>
          </a:p>
          <a:p>
            <a:pPr eaLnBrk="0" hangingPunct="0"/>
            <a:r>
              <a:rPr lang="en-US" b="1" dirty="0">
                <a:solidFill>
                  <a:srgbClr val="FFFC00"/>
                </a:solidFill>
                <a:latin typeface="Arial" charset="0"/>
              </a:rPr>
              <a:t>1960	1 :  3.2	2000	1 :  1.3</a:t>
            </a:r>
            <a:endParaRPr lang="en-US" sz="3600" b="1" dirty="0">
              <a:solidFill>
                <a:srgbClr val="FFFF00"/>
              </a:solidFill>
              <a:latin typeface="Arial" charset="0"/>
            </a:endParaRPr>
          </a:p>
          <a:p>
            <a:pPr eaLnBrk="0" hangingPunct="0"/>
            <a:endParaRPr lang="en-US" dirty="0">
              <a:solidFill>
                <a:srgbClr val="FFFFCC"/>
              </a:solidFill>
            </a:endParaRPr>
          </a:p>
          <a:p>
            <a:pPr eaLnBrk="0" hangingPunct="0">
              <a:spcBef>
                <a:spcPct val="50000"/>
              </a:spcBef>
            </a:pPr>
            <a:endParaRPr lang="en-US" dirty="0">
              <a:solidFill>
                <a:srgbClr val="000000"/>
              </a:solidFill>
            </a:endParaRPr>
          </a:p>
        </p:txBody>
      </p:sp>
      <p:sp>
        <p:nvSpPr>
          <p:cNvPr id="1029" name="Text Box 6"/>
          <p:cNvSpPr txBox="1">
            <a:spLocks noChangeArrowheads="1"/>
          </p:cNvSpPr>
          <p:nvPr/>
        </p:nvSpPr>
        <p:spPr bwMode="auto">
          <a:xfrm>
            <a:off x="6045068" y="5805491"/>
            <a:ext cx="3589205" cy="579437"/>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hangingPunct="0">
              <a:spcBef>
                <a:spcPct val="50000"/>
              </a:spcBef>
            </a:pPr>
            <a:r>
              <a:rPr lang="en-US" sz="3200" b="1" dirty="0" smtClean="0">
                <a:solidFill>
                  <a:srgbClr val="FFFF00"/>
                </a:solidFill>
                <a:latin typeface="Arial" charset="0"/>
              </a:rPr>
              <a:t>2010     </a:t>
            </a:r>
            <a:r>
              <a:rPr lang="en-US" sz="3200" b="1" dirty="0">
                <a:solidFill>
                  <a:srgbClr val="FFFF00"/>
                </a:solidFill>
                <a:latin typeface="Arial" charset="0"/>
              </a:rPr>
              <a:t>1  :  </a:t>
            </a:r>
            <a:r>
              <a:rPr lang="en-US" sz="3200" b="1" dirty="0" smtClean="0">
                <a:solidFill>
                  <a:srgbClr val="FFFF00"/>
                </a:solidFill>
                <a:latin typeface="Arial" charset="0"/>
              </a:rPr>
              <a:t>1</a:t>
            </a:r>
            <a:endParaRPr lang="en-US" sz="3200" b="1" dirty="0">
              <a:solidFill>
                <a:srgbClr val="FFFF00"/>
              </a:solidFill>
              <a:latin typeface="Arial" charset="0"/>
            </a:endParaRPr>
          </a:p>
        </p:txBody>
      </p:sp>
      <p:graphicFrame>
        <p:nvGraphicFramePr>
          <p:cNvPr id="2" name="Object 7"/>
          <p:cNvGraphicFramePr>
            <a:graphicFrameLocks noGrp="1" noChangeAspect="1"/>
          </p:cNvGraphicFramePr>
          <p:nvPr>
            <p:ph/>
            <p:extLst>
              <p:ext uri="{D42A27DB-BD31-4B8C-83A1-F6EECF244321}">
                <p14:modId xmlns:p14="http://schemas.microsoft.com/office/powerpoint/2010/main" val="3033728489"/>
              </p:ext>
            </p:extLst>
          </p:nvPr>
        </p:nvGraphicFramePr>
        <p:xfrm>
          <a:off x="951045" y="384175"/>
          <a:ext cx="7613517" cy="4578350"/>
        </p:xfrm>
        <a:graphic>
          <a:graphicData uri="http://schemas.openxmlformats.org/drawingml/2006/chart">
            <c:chart xmlns:c="http://schemas.openxmlformats.org/drawingml/2006/chart" xmlns:r="http://schemas.openxmlformats.org/officeDocument/2006/relationships" r:id="rId2"/>
          </a:graphicData>
        </a:graphic>
      </p:graphicFrame>
      <p:sp>
        <p:nvSpPr>
          <p:cNvPr id="1030" name="Text Box 9"/>
          <p:cNvSpPr txBox="1">
            <a:spLocks noChangeArrowheads="1"/>
          </p:cNvSpPr>
          <p:nvPr/>
        </p:nvSpPr>
        <p:spPr bwMode="auto">
          <a:xfrm>
            <a:off x="1676798" y="4076700"/>
            <a:ext cx="655240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spcBef>
                <a:spcPct val="50000"/>
              </a:spcBef>
            </a:pPr>
            <a:endParaRPr lang="en-US">
              <a:solidFill>
                <a:srgbClr val="000000"/>
              </a:solidFill>
            </a:endParaRPr>
          </a:p>
        </p:txBody>
      </p:sp>
      <p:sp>
        <p:nvSpPr>
          <p:cNvPr id="1031" name="Text Box 10"/>
          <p:cNvSpPr txBox="1">
            <a:spLocks noChangeArrowheads="1"/>
          </p:cNvSpPr>
          <p:nvPr/>
        </p:nvSpPr>
        <p:spPr bwMode="auto">
          <a:xfrm>
            <a:off x="2221971" y="4172802"/>
            <a:ext cx="576990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en-ZA" sz="1600" dirty="0">
                <a:solidFill>
                  <a:srgbClr val="000000"/>
                </a:solidFill>
                <a:latin typeface="Arial" charset="0"/>
              </a:rPr>
              <a:t>  1960        1970        1980        1990        2000        </a:t>
            </a:r>
            <a:r>
              <a:rPr lang="en-ZA" sz="1600" dirty="0" smtClean="0">
                <a:solidFill>
                  <a:srgbClr val="000000"/>
                </a:solidFill>
                <a:latin typeface="Arial" charset="0"/>
              </a:rPr>
              <a:t>2010</a:t>
            </a:r>
            <a:endParaRPr lang="en-US" sz="1600" dirty="0">
              <a:solidFill>
                <a:srgbClr val="000000"/>
              </a:solidFill>
              <a:latin typeface="Arial" charset="0"/>
            </a:endParaRPr>
          </a:p>
        </p:txBody>
      </p:sp>
    </p:spTree>
    <p:extLst>
      <p:ext uri="{BB962C8B-B14F-4D97-AF65-F5344CB8AC3E}">
        <p14:creationId xmlns:p14="http://schemas.microsoft.com/office/powerpoint/2010/main" val="2536931585"/>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n-AU"/>
          </a:p>
        </p:txBody>
      </p:sp>
      <p:sp>
        <p:nvSpPr>
          <p:cNvPr id="52227" name="Rectangle 3"/>
          <p:cNvSpPr>
            <a:spLocks noGrp="1" noChangeArrowheads="1"/>
          </p:cNvSpPr>
          <p:nvPr>
            <p:ph type="body" idx="1"/>
          </p:nvPr>
        </p:nvSpPr>
        <p:spPr/>
        <p:txBody>
          <a:bodyPr/>
          <a:lstStyle/>
          <a:p>
            <a:endParaRPr lang="en-AU"/>
          </a:p>
        </p:txBody>
      </p:sp>
      <p:pic>
        <p:nvPicPr>
          <p:cNvPr id="52229" name="Picture 5" descr="dohne-woo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944" y="0"/>
            <a:ext cx="5457056" cy="709686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2231" name="Picture 7" descr="dohne-carcass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025007" cy="709685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179556"/>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568" y="0"/>
            <a:ext cx="10065568" cy="6858000"/>
          </a:xfrm>
        </p:spPr>
      </p:pic>
      <p:sp>
        <p:nvSpPr>
          <p:cNvPr id="4" name="Slide Number Placeholder 3"/>
          <p:cNvSpPr>
            <a:spLocks noGrp="1"/>
          </p:cNvSpPr>
          <p:nvPr>
            <p:ph type="sldNum" sz="quarter" idx="12"/>
          </p:nvPr>
        </p:nvSpPr>
        <p:spPr/>
        <p:txBody>
          <a:bodyPr/>
          <a:lstStyle/>
          <a:p>
            <a:pPr>
              <a:defRPr/>
            </a:pPr>
            <a:fld id="{AA1ED1E5-5811-4C2D-A3E5-B572CC0F067E}" type="slidenum">
              <a:rPr lang="en-US" smtClean="0"/>
              <a:pPr>
                <a:defRPr/>
              </a:pPr>
              <a:t>26</a:t>
            </a:fld>
            <a:endParaRPr lang="en-US"/>
          </a:p>
        </p:txBody>
      </p:sp>
      <p:graphicFrame>
        <p:nvGraphicFramePr>
          <p:cNvPr id="3" name="Object 7"/>
          <p:cNvGraphicFramePr>
            <a:graphicFrameLocks noChangeAspect="1"/>
          </p:cNvGraphicFramePr>
          <p:nvPr>
            <p:extLst>
              <p:ext uri="{D42A27DB-BD31-4B8C-83A1-F6EECF244321}">
                <p14:modId xmlns:p14="http://schemas.microsoft.com/office/powerpoint/2010/main" val="816308962"/>
              </p:ext>
            </p:extLst>
          </p:nvPr>
        </p:nvGraphicFramePr>
        <p:xfrm>
          <a:off x="0" y="50800"/>
          <a:ext cx="10052718" cy="67889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0942060"/>
      </p:ext>
    </p:extLst>
  </p:cSld>
  <p:clrMapOvr>
    <a:masterClrMapping/>
  </p:clrMapOvr>
  <mc:AlternateContent xmlns:mc="http://schemas.openxmlformats.org/markup-compatibility/2006" xmlns:p14="http://schemas.microsoft.com/office/powerpoint/2010/main">
    <mc:Choice Requires="p14">
      <p:transition spd="med" p14:dur="700" advTm="17000">
        <p:fade/>
      </p:transition>
    </mc:Choice>
    <mc:Fallback xmlns="">
      <p:transition spd="med" advTm="17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9118F8-E5AC-4E7C-8846-AFF1CB269BAF}" type="slidenum">
              <a:rPr lang="en-US" smtClean="0"/>
              <a:pPr eaLnBrk="1" hangingPunct="1"/>
              <a:t>27</a:t>
            </a:fld>
            <a:endParaRPr lang="en-US" smtClean="0"/>
          </a:p>
        </p:txBody>
      </p:sp>
      <p:sp>
        <p:nvSpPr>
          <p:cNvPr id="72707" name="Rectangle 3"/>
          <p:cNvSpPr>
            <a:spLocks noGrp="1" noChangeArrowheads="1"/>
          </p:cNvSpPr>
          <p:nvPr>
            <p:ph type="body" idx="1"/>
          </p:nvPr>
        </p:nvSpPr>
        <p:spPr>
          <a:xfrm>
            <a:off x="742950" y="304800"/>
            <a:ext cx="8420100" cy="5638800"/>
          </a:xfrm>
          <a:noFill/>
        </p:spPr>
        <p:txBody>
          <a:bodyPr/>
          <a:lstStyle/>
          <a:p>
            <a:pPr eaLnBrk="1" hangingPunct="1">
              <a:lnSpc>
                <a:spcPct val="90000"/>
              </a:lnSpc>
              <a:buClr>
                <a:srgbClr val="FFFF99"/>
              </a:buClr>
              <a:buFont typeface="Wingdings" pitchFamily="2" charset="2"/>
              <a:buChar char=""/>
            </a:pPr>
            <a:r>
              <a:rPr lang="en-US" sz="2800" b="1" dirty="0" smtClean="0">
                <a:latin typeface="Century Gothic" pitchFamily="34" charset="0"/>
              </a:rPr>
              <a:t> </a:t>
            </a:r>
            <a:r>
              <a:rPr lang="en-US" sz="2800" b="1" dirty="0" smtClean="0">
                <a:solidFill>
                  <a:srgbClr val="FFFF99"/>
                </a:solidFill>
                <a:latin typeface="Century Gothic" pitchFamily="34" charset="0"/>
              </a:rPr>
              <a:t>Averaged 128% from ewes mated at </a:t>
            </a:r>
            <a:r>
              <a:rPr lang="en-US" sz="2800" b="1" dirty="0" err="1" smtClean="0">
                <a:solidFill>
                  <a:srgbClr val="FFFF99"/>
                </a:solidFill>
                <a:latin typeface="Century Gothic" pitchFamily="34" charset="0"/>
              </a:rPr>
              <a:t>Mulesing</a:t>
            </a:r>
            <a:r>
              <a:rPr lang="en-US" sz="2800" b="1" dirty="0" smtClean="0">
                <a:solidFill>
                  <a:srgbClr val="FFFF99"/>
                </a:solidFill>
                <a:latin typeface="Century Gothic" pitchFamily="34" charset="0"/>
              </a:rPr>
              <a:t> time in 2010.</a:t>
            </a:r>
          </a:p>
          <a:p>
            <a:pPr eaLnBrk="1" hangingPunct="1">
              <a:lnSpc>
                <a:spcPct val="90000"/>
              </a:lnSpc>
              <a:buClr>
                <a:srgbClr val="FFFF99"/>
              </a:buClr>
              <a:buFont typeface="Wingdings" pitchFamily="2" charset="2"/>
              <a:buChar char=""/>
            </a:pPr>
            <a:endParaRPr lang="en-US" sz="2800" b="1" dirty="0"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US" sz="2800" b="1" dirty="0" smtClean="0">
                <a:latin typeface="Century Gothic" pitchFamily="34" charset="0"/>
              </a:rPr>
              <a:t> </a:t>
            </a:r>
            <a:r>
              <a:rPr lang="en-US" sz="2800" b="1" dirty="0" smtClean="0">
                <a:solidFill>
                  <a:srgbClr val="66FFFF"/>
                </a:solidFill>
                <a:latin typeface="Century Gothic" pitchFamily="34" charset="0"/>
              </a:rPr>
              <a:t>An increase of 53% in 12 years.</a:t>
            </a:r>
          </a:p>
          <a:p>
            <a:pPr eaLnBrk="1" hangingPunct="1">
              <a:lnSpc>
                <a:spcPct val="90000"/>
              </a:lnSpc>
              <a:buClr>
                <a:srgbClr val="FFFF99"/>
              </a:buClr>
              <a:buFont typeface="Wingdings" pitchFamily="2" charset="2"/>
              <a:buChar char=""/>
            </a:pPr>
            <a:endParaRPr lang="en-US" sz="2800" b="1" dirty="0" smtClean="0">
              <a:solidFill>
                <a:srgbClr val="66FFFF"/>
              </a:solidFill>
              <a:latin typeface="Century Gothic" pitchFamily="34" charset="0"/>
            </a:endParaRPr>
          </a:p>
          <a:p>
            <a:pPr eaLnBrk="1" hangingPunct="1">
              <a:lnSpc>
                <a:spcPct val="90000"/>
              </a:lnSpc>
              <a:buClr>
                <a:srgbClr val="FFFF99"/>
              </a:buClr>
              <a:buFont typeface="Wingdings" pitchFamily="2" charset="2"/>
              <a:buChar char=""/>
            </a:pPr>
            <a:r>
              <a:rPr lang="en-US" sz="2800" b="1" dirty="0" smtClean="0">
                <a:latin typeface="Century Gothic" pitchFamily="34" charset="0"/>
              </a:rPr>
              <a:t> </a:t>
            </a:r>
            <a:r>
              <a:rPr lang="en-US" sz="2800" b="1" dirty="0" smtClean="0">
                <a:solidFill>
                  <a:srgbClr val="FFFF99"/>
                </a:solidFill>
                <a:latin typeface="Century Gothic" pitchFamily="34" charset="0"/>
              </a:rPr>
              <a:t>We cut 45 kg/ha of 18.5 micron wool.</a:t>
            </a:r>
          </a:p>
          <a:p>
            <a:pPr eaLnBrk="1" hangingPunct="1">
              <a:lnSpc>
                <a:spcPct val="90000"/>
              </a:lnSpc>
              <a:buClr>
                <a:srgbClr val="FFFF99"/>
              </a:buClr>
              <a:buFont typeface="Wingdings" pitchFamily="2" charset="2"/>
              <a:buChar char=""/>
            </a:pPr>
            <a:endParaRPr lang="en-US" sz="2800" b="1" dirty="0"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US" sz="2800" b="1" dirty="0" smtClean="0">
                <a:solidFill>
                  <a:srgbClr val="FF3300"/>
                </a:solidFill>
                <a:latin typeface="Century Gothic" pitchFamily="34" charset="0"/>
              </a:rPr>
              <a:t> </a:t>
            </a:r>
            <a:r>
              <a:rPr lang="en-US" sz="2800" b="1" dirty="0" smtClean="0">
                <a:solidFill>
                  <a:srgbClr val="66FFFF"/>
                </a:solidFill>
                <a:latin typeface="Century Gothic" pitchFamily="34" charset="0"/>
              </a:rPr>
              <a:t>An increase of 9 </a:t>
            </a:r>
            <a:r>
              <a:rPr lang="en-US" sz="2800" b="1" dirty="0" err="1" smtClean="0">
                <a:solidFill>
                  <a:srgbClr val="66FFFF"/>
                </a:solidFill>
                <a:latin typeface="Century Gothic" pitchFamily="34" charset="0"/>
              </a:rPr>
              <a:t>kgs</a:t>
            </a:r>
            <a:r>
              <a:rPr lang="en-US" sz="2800" b="1" dirty="0" smtClean="0">
                <a:solidFill>
                  <a:srgbClr val="66FFFF"/>
                </a:solidFill>
                <a:latin typeface="Century Gothic" pitchFamily="34" charset="0"/>
              </a:rPr>
              <a:t> in 12 years.</a:t>
            </a:r>
          </a:p>
          <a:p>
            <a:pPr eaLnBrk="1" hangingPunct="1">
              <a:lnSpc>
                <a:spcPct val="90000"/>
              </a:lnSpc>
              <a:buClr>
                <a:srgbClr val="FFFF99"/>
              </a:buClr>
              <a:buFont typeface="Wingdings" pitchFamily="2" charset="2"/>
              <a:buChar char=""/>
            </a:pPr>
            <a:endParaRPr lang="en-US" sz="2800" b="1" dirty="0" smtClean="0">
              <a:solidFill>
                <a:srgbClr val="66FFFF"/>
              </a:solidFill>
              <a:latin typeface="Century Gothic" pitchFamily="34" charset="0"/>
            </a:endParaRPr>
          </a:p>
          <a:p>
            <a:pPr eaLnBrk="1" hangingPunct="1">
              <a:lnSpc>
                <a:spcPct val="90000"/>
              </a:lnSpc>
              <a:buClr>
                <a:srgbClr val="FFFF99"/>
              </a:buClr>
              <a:buFont typeface="Wingdings" pitchFamily="2" charset="2"/>
              <a:buChar char=""/>
            </a:pPr>
            <a:r>
              <a:rPr lang="en-US" sz="2800" b="1" dirty="0" smtClean="0">
                <a:latin typeface="Century Gothic" pitchFamily="34" charset="0"/>
              </a:rPr>
              <a:t> </a:t>
            </a:r>
            <a:r>
              <a:rPr lang="en-US" sz="2800" b="1" dirty="0" smtClean="0">
                <a:solidFill>
                  <a:srgbClr val="FFFF99"/>
                </a:solidFill>
                <a:latin typeface="Century Gothic" pitchFamily="34" charset="0"/>
              </a:rPr>
              <a:t>We are now running 12.4 winter </a:t>
            </a:r>
            <a:r>
              <a:rPr lang="en-US" sz="2800" b="1" dirty="0" err="1" smtClean="0">
                <a:solidFill>
                  <a:srgbClr val="FFFF99"/>
                </a:solidFill>
                <a:latin typeface="Century Gothic" pitchFamily="34" charset="0"/>
              </a:rPr>
              <a:t>d.s.e.’s</a:t>
            </a:r>
            <a:r>
              <a:rPr lang="en-US" sz="2800" b="1" dirty="0" smtClean="0">
                <a:solidFill>
                  <a:srgbClr val="FFFF99"/>
                </a:solidFill>
                <a:latin typeface="Century Gothic" pitchFamily="34" charset="0"/>
              </a:rPr>
              <a:t>/ha</a:t>
            </a:r>
          </a:p>
          <a:p>
            <a:pPr eaLnBrk="1" hangingPunct="1">
              <a:lnSpc>
                <a:spcPct val="90000"/>
              </a:lnSpc>
              <a:buClr>
                <a:srgbClr val="FFFF99"/>
              </a:buClr>
              <a:buFont typeface="Wingdings" pitchFamily="2" charset="2"/>
              <a:buChar char=""/>
            </a:pPr>
            <a:endParaRPr lang="en-US" sz="2800" b="1" dirty="0"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US" sz="2800" b="1" dirty="0" smtClean="0">
                <a:solidFill>
                  <a:srgbClr val="FF3300"/>
                </a:solidFill>
                <a:latin typeface="Century Gothic" pitchFamily="34" charset="0"/>
              </a:rPr>
              <a:t> </a:t>
            </a:r>
            <a:r>
              <a:rPr lang="en-US" sz="2800" b="1" dirty="0" smtClean="0">
                <a:solidFill>
                  <a:srgbClr val="66FFFF"/>
                </a:solidFill>
                <a:latin typeface="Century Gothic" pitchFamily="34" charset="0"/>
              </a:rPr>
              <a:t>Up 3.5 in 12 years</a:t>
            </a:r>
            <a:endParaRPr lang="en-AU" sz="2800" b="1" dirty="0" smtClean="0"/>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2707">
                                            <p:txEl>
                                              <p:pRg st="2" end="2"/>
                                            </p:txEl>
                                          </p:spTgt>
                                        </p:tgtEl>
                                        <p:attrNameLst>
                                          <p:attrName>style.visibility</p:attrName>
                                        </p:attrNameLst>
                                      </p:cBhvr>
                                      <p:to>
                                        <p:strVal val="visible"/>
                                      </p:to>
                                    </p:set>
                                    <p:anim calcmode="lin" valueType="num">
                                      <p:cBhvr additive="base">
                                        <p:cTn id="12" dur="500" fill="hold"/>
                                        <p:tgtEl>
                                          <p:spTgt spid="72707">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2707">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2707">
                                            <p:txEl>
                                              <p:pRg st="4" end="4"/>
                                            </p:txEl>
                                          </p:spTgt>
                                        </p:tgtEl>
                                        <p:attrNameLst>
                                          <p:attrName>style.visibility</p:attrName>
                                        </p:attrNameLst>
                                      </p:cBhvr>
                                      <p:to>
                                        <p:strVal val="visible"/>
                                      </p:to>
                                    </p:set>
                                    <p:anim calcmode="lin" valueType="num">
                                      <p:cBhvr additive="base">
                                        <p:cTn id="17" dur="500" fill="hold"/>
                                        <p:tgtEl>
                                          <p:spTgt spid="72707">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2707">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2707">
                                            <p:txEl>
                                              <p:pRg st="6" end="6"/>
                                            </p:txEl>
                                          </p:spTgt>
                                        </p:tgtEl>
                                        <p:attrNameLst>
                                          <p:attrName>style.visibility</p:attrName>
                                        </p:attrNameLst>
                                      </p:cBhvr>
                                      <p:to>
                                        <p:strVal val="visible"/>
                                      </p:to>
                                    </p:set>
                                    <p:anim calcmode="lin" valueType="num">
                                      <p:cBhvr additive="base">
                                        <p:cTn id="22" dur="500" fill="hold"/>
                                        <p:tgtEl>
                                          <p:spTgt spid="72707">
                                            <p:txEl>
                                              <p:pRg st="6" end="6"/>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2707">
                                            <p:txEl>
                                              <p:pRg st="6" end="6"/>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2707">
                                            <p:txEl>
                                              <p:pRg st="8" end="8"/>
                                            </p:txEl>
                                          </p:spTgt>
                                        </p:tgtEl>
                                        <p:attrNameLst>
                                          <p:attrName>style.visibility</p:attrName>
                                        </p:attrNameLst>
                                      </p:cBhvr>
                                      <p:to>
                                        <p:strVal val="visible"/>
                                      </p:to>
                                    </p:set>
                                    <p:anim calcmode="lin" valueType="num">
                                      <p:cBhvr additive="base">
                                        <p:cTn id="27" dur="500" fill="hold"/>
                                        <p:tgtEl>
                                          <p:spTgt spid="72707">
                                            <p:txEl>
                                              <p:pRg st="8" end="8"/>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2707">
                                            <p:txEl>
                                              <p:pRg st="8" end="8"/>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72707">
                                            <p:txEl>
                                              <p:pRg st="10" end="10"/>
                                            </p:txEl>
                                          </p:spTgt>
                                        </p:tgtEl>
                                        <p:attrNameLst>
                                          <p:attrName>style.visibility</p:attrName>
                                        </p:attrNameLst>
                                      </p:cBhvr>
                                      <p:to>
                                        <p:strVal val="visible"/>
                                      </p:to>
                                    </p:set>
                                    <p:anim calcmode="lin" valueType="num">
                                      <p:cBhvr additive="base">
                                        <p:cTn id="32" dur="500" fill="hold"/>
                                        <p:tgtEl>
                                          <p:spTgt spid="72707">
                                            <p:txEl>
                                              <p:pRg st="10" end="1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270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58CCEF-0834-45B6-A658-7FCF12256D07}" type="slidenum">
              <a:rPr lang="en-US" smtClean="0"/>
              <a:pPr eaLnBrk="1" hangingPunct="1"/>
              <a:t>28</a:t>
            </a:fld>
            <a:endParaRPr lang="en-US" smtClean="0"/>
          </a:p>
        </p:txBody>
      </p:sp>
      <p:sp>
        <p:nvSpPr>
          <p:cNvPr id="35843" name="Rectangle 2"/>
          <p:cNvSpPr>
            <a:spLocks noGrp="1" noChangeArrowheads="1"/>
          </p:cNvSpPr>
          <p:nvPr>
            <p:ph type="title"/>
          </p:nvPr>
        </p:nvSpPr>
        <p:spPr/>
        <p:txBody>
          <a:bodyPr/>
          <a:lstStyle/>
          <a:p>
            <a:pPr eaLnBrk="1" hangingPunct="1">
              <a:buClr>
                <a:srgbClr val="66FFFF"/>
              </a:buClr>
              <a:buSzPct val="200000"/>
              <a:buFont typeface="Wingdings" pitchFamily="2" charset="2"/>
              <a:buNone/>
            </a:pPr>
            <a:r>
              <a:rPr lang="en-US" b="1" smtClean="0">
                <a:solidFill>
                  <a:srgbClr val="FFFF99"/>
                </a:solidFill>
                <a:latin typeface="Century Gothic" pitchFamily="34" charset="0"/>
              </a:rPr>
              <a:t>Current Status at Far Valley</a:t>
            </a:r>
            <a:endParaRPr lang="en-AU" b="1" smtClean="0">
              <a:solidFill>
                <a:srgbClr val="FFFF99"/>
              </a:solidFill>
              <a:latin typeface="Century Gothic" pitchFamily="34" charset="0"/>
            </a:endParaRPr>
          </a:p>
        </p:txBody>
      </p:sp>
      <p:sp>
        <p:nvSpPr>
          <p:cNvPr id="78851" name="Rectangle 3"/>
          <p:cNvSpPr>
            <a:spLocks noGrp="1" noChangeArrowheads="1"/>
          </p:cNvSpPr>
          <p:nvPr>
            <p:ph type="body" idx="1"/>
          </p:nvPr>
        </p:nvSpPr>
        <p:spPr>
          <a:xfrm>
            <a:off x="825500" y="1295400"/>
            <a:ext cx="8585200" cy="4953000"/>
          </a:xfrm>
        </p:spPr>
        <p:txBody>
          <a:bodyPr/>
          <a:lstStyle/>
          <a:p>
            <a:pPr eaLnBrk="1" hangingPunct="1">
              <a:buClr>
                <a:srgbClr val="66FFFF"/>
              </a:buClr>
              <a:buSzPct val="200000"/>
              <a:buFont typeface="Wingdings" pitchFamily="2" charset="2"/>
              <a:buChar char="ü"/>
            </a:pPr>
            <a:r>
              <a:rPr lang="en-US" sz="2800" b="1" smtClean="0">
                <a:solidFill>
                  <a:srgbClr val="FFFF99"/>
                </a:solidFill>
                <a:latin typeface="Century Gothic" pitchFamily="34" charset="0"/>
              </a:rPr>
              <a:t>Slight increase in wool production, whilst reducing micron.</a:t>
            </a:r>
          </a:p>
          <a:p>
            <a:pPr eaLnBrk="1" hangingPunct="1">
              <a:buClr>
                <a:srgbClr val="66FFFF"/>
              </a:buClr>
              <a:buSzPct val="200000"/>
              <a:buFont typeface="Wingdings" pitchFamily="2" charset="2"/>
              <a:buNone/>
            </a:pPr>
            <a:endParaRPr lang="en-US" sz="2800" b="1" smtClean="0">
              <a:solidFill>
                <a:srgbClr val="FFFF99"/>
              </a:solidFill>
              <a:latin typeface="Century Gothic" pitchFamily="34" charset="0"/>
            </a:endParaRPr>
          </a:p>
          <a:p>
            <a:pPr eaLnBrk="1" hangingPunct="1">
              <a:buClr>
                <a:srgbClr val="66FFFF"/>
              </a:buClr>
              <a:buSzPct val="200000"/>
              <a:buFont typeface="Wingdings" pitchFamily="2" charset="2"/>
              <a:buChar char="ü"/>
            </a:pPr>
            <a:r>
              <a:rPr lang="en-US" sz="2800" b="1" smtClean="0">
                <a:solidFill>
                  <a:srgbClr val="FFFF99"/>
                </a:solidFill>
                <a:latin typeface="Century Gothic" pitchFamily="34" charset="0"/>
              </a:rPr>
              <a:t> Putting more meat on faster growing lambs.</a:t>
            </a:r>
          </a:p>
          <a:p>
            <a:pPr eaLnBrk="1" hangingPunct="1">
              <a:buClr>
                <a:srgbClr val="66FFFF"/>
              </a:buClr>
              <a:buSzPct val="200000"/>
              <a:buFont typeface="Wingdings" pitchFamily="2" charset="2"/>
              <a:buChar char="ü"/>
            </a:pPr>
            <a:endParaRPr lang="en-US" sz="2800" b="1" smtClean="0">
              <a:solidFill>
                <a:srgbClr val="FFFF99"/>
              </a:solidFill>
              <a:latin typeface="Century Gothic" pitchFamily="34" charset="0"/>
            </a:endParaRPr>
          </a:p>
          <a:p>
            <a:pPr eaLnBrk="1" hangingPunct="1">
              <a:buClr>
                <a:srgbClr val="66FFFF"/>
              </a:buClr>
              <a:buSzPct val="200000"/>
              <a:buFont typeface="Wingdings" pitchFamily="2" charset="2"/>
              <a:buChar char="ü"/>
            </a:pPr>
            <a:r>
              <a:rPr lang="en-US" sz="2800" b="1" smtClean="0">
                <a:solidFill>
                  <a:srgbClr val="FFFF99"/>
                </a:solidFill>
                <a:latin typeface="Century Gothic" pitchFamily="34" charset="0"/>
              </a:rPr>
              <a:t> Rapidly increasing lambing percentages.</a:t>
            </a:r>
          </a:p>
          <a:p>
            <a:pPr eaLnBrk="1" hangingPunct="1">
              <a:buClr>
                <a:srgbClr val="66FFFF"/>
              </a:buClr>
              <a:buSzPct val="200000"/>
              <a:buFont typeface="Wingdings" pitchFamily="2" charset="2"/>
              <a:buChar char="ü"/>
            </a:pPr>
            <a:endParaRPr lang="en-US" sz="2800" b="1" smtClean="0">
              <a:solidFill>
                <a:srgbClr val="FFFF99"/>
              </a:solidFill>
              <a:latin typeface="Century Gothic" pitchFamily="34" charset="0"/>
            </a:endParaRPr>
          </a:p>
          <a:p>
            <a:pPr eaLnBrk="1" hangingPunct="1">
              <a:buClr>
                <a:srgbClr val="66FFFF"/>
              </a:buClr>
              <a:buSzPct val="200000"/>
              <a:buFont typeface="Wingdings" pitchFamily="2" charset="2"/>
              <a:buChar char="ü"/>
            </a:pPr>
            <a:r>
              <a:rPr lang="en-US" sz="2800" b="1" smtClean="0">
                <a:solidFill>
                  <a:srgbClr val="FFFF99"/>
                </a:solidFill>
                <a:latin typeface="Century Gothic" pitchFamily="34" charset="0"/>
              </a:rPr>
              <a:t> Introducing a lot hardier and easy care genotype into our flock.</a:t>
            </a:r>
            <a:endParaRPr lang="en-AU" sz="2800" b="1" smtClean="0">
              <a:solidFill>
                <a:srgbClr val="FFFF99"/>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8851">
                                            <p:txEl>
                                              <p:pRg st="2" end="2"/>
                                            </p:txEl>
                                          </p:spTgt>
                                        </p:tgtEl>
                                        <p:attrNameLst>
                                          <p:attrName>style.visibility</p:attrName>
                                        </p:attrNameLst>
                                      </p:cBhvr>
                                      <p:to>
                                        <p:strVal val="visible"/>
                                      </p:to>
                                    </p:set>
                                    <p:anim calcmode="lin" valueType="num">
                                      <p:cBhvr additive="base">
                                        <p:cTn id="12" dur="500" fill="hold"/>
                                        <p:tgtEl>
                                          <p:spTgt spid="78851">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8851">
                                            <p:txEl>
                                              <p:pRg st="4" end="4"/>
                                            </p:txEl>
                                          </p:spTgt>
                                        </p:tgtEl>
                                        <p:attrNameLst>
                                          <p:attrName>style.visibility</p:attrName>
                                        </p:attrNameLst>
                                      </p:cBhvr>
                                      <p:to>
                                        <p:strVal val="visible"/>
                                      </p:to>
                                    </p:set>
                                    <p:anim calcmode="lin" valueType="num">
                                      <p:cBhvr additive="base">
                                        <p:cTn id="17" dur="500" fill="hold"/>
                                        <p:tgtEl>
                                          <p:spTgt spid="78851">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8851">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8851">
                                            <p:txEl>
                                              <p:pRg st="6" end="6"/>
                                            </p:txEl>
                                          </p:spTgt>
                                        </p:tgtEl>
                                        <p:attrNameLst>
                                          <p:attrName>style.visibility</p:attrName>
                                        </p:attrNameLst>
                                      </p:cBhvr>
                                      <p:to>
                                        <p:strVal val="visible"/>
                                      </p:to>
                                    </p:set>
                                    <p:anim calcmode="lin" valueType="num">
                                      <p:cBhvr additive="base">
                                        <p:cTn id="22" dur="500" fill="hold"/>
                                        <p:tgtEl>
                                          <p:spTgt spid="78851">
                                            <p:txEl>
                                              <p:pRg st="6" end="6"/>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885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4DFB76-CC50-4BDF-B688-12E771FDD294}" type="slidenum">
              <a:rPr lang="en-US" smtClean="0"/>
              <a:pPr eaLnBrk="1" hangingPunct="1"/>
              <a:t>29</a:t>
            </a:fld>
            <a:endParaRPr lang="en-US" smtClean="0"/>
          </a:p>
        </p:txBody>
      </p:sp>
      <p:sp>
        <p:nvSpPr>
          <p:cNvPr id="36867" name="Rectangle 2"/>
          <p:cNvSpPr>
            <a:spLocks noGrp="1" noChangeArrowheads="1"/>
          </p:cNvSpPr>
          <p:nvPr>
            <p:ph type="title"/>
          </p:nvPr>
        </p:nvSpPr>
        <p:spPr>
          <a:xfrm>
            <a:off x="506413" y="620713"/>
            <a:ext cx="8915400" cy="1143000"/>
          </a:xfrm>
        </p:spPr>
        <p:txBody>
          <a:bodyPr/>
          <a:lstStyle/>
          <a:p>
            <a:pPr eaLnBrk="1" hangingPunct="1"/>
            <a:r>
              <a:rPr lang="en-US" b="1" smtClean="0">
                <a:solidFill>
                  <a:srgbClr val="FFFF99"/>
                </a:solidFill>
                <a:latin typeface="Century Gothic" pitchFamily="34" charset="0"/>
              </a:rPr>
              <a:t>Proportion of Income from Sheep</a:t>
            </a:r>
            <a:br>
              <a:rPr lang="en-US" b="1" smtClean="0">
                <a:solidFill>
                  <a:srgbClr val="FFFF99"/>
                </a:solidFill>
                <a:latin typeface="Century Gothic" pitchFamily="34" charset="0"/>
              </a:rPr>
            </a:br>
            <a:endParaRPr lang="en-AU" b="1" smtClean="0">
              <a:solidFill>
                <a:srgbClr val="FFFF99"/>
              </a:solidFill>
              <a:latin typeface="Century Gothic" pitchFamily="34" charset="0"/>
            </a:endParaRPr>
          </a:p>
        </p:txBody>
      </p:sp>
      <p:sp>
        <p:nvSpPr>
          <p:cNvPr id="36868" name="Rectangle 3"/>
          <p:cNvSpPr>
            <a:spLocks noGrp="1" noChangeArrowheads="1"/>
          </p:cNvSpPr>
          <p:nvPr>
            <p:ph type="body" idx="1"/>
          </p:nvPr>
        </p:nvSpPr>
        <p:spPr>
          <a:xfrm>
            <a:off x="661988" y="1484313"/>
            <a:ext cx="8420100" cy="5105400"/>
          </a:xfrm>
        </p:spPr>
        <p:txBody>
          <a:bodyPr/>
          <a:lstStyle/>
          <a:p>
            <a:pPr eaLnBrk="1" hangingPunct="1">
              <a:lnSpc>
                <a:spcPct val="90000"/>
              </a:lnSpc>
              <a:buFont typeface="Wingdings" pitchFamily="2" charset="2"/>
              <a:buChar char=""/>
            </a:pPr>
            <a:endParaRPr lang="en-US" dirty="0" smtClean="0">
              <a:latin typeface="Century Gothic" pitchFamily="34" charset="0"/>
            </a:endParaRPr>
          </a:p>
          <a:p>
            <a:pPr eaLnBrk="1" hangingPunct="1">
              <a:lnSpc>
                <a:spcPct val="90000"/>
              </a:lnSpc>
              <a:buClr>
                <a:srgbClr val="FFFF99"/>
              </a:buClr>
              <a:buFont typeface="Wingdings" pitchFamily="2" charset="2"/>
              <a:buChar char=""/>
            </a:pPr>
            <a:r>
              <a:rPr lang="en-US" dirty="0" smtClean="0">
                <a:solidFill>
                  <a:srgbClr val="FFFF99"/>
                </a:solidFill>
                <a:latin typeface="Century Gothic" pitchFamily="34" charset="0"/>
              </a:rPr>
              <a:t> Twelve years ago we were roughly  70% income from Wool and 30% from Meat.</a:t>
            </a:r>
          </a:p>
          <a:p>
            <a:pPr eaLnBrk="1" hangingPunct="1">
              <a:lnSpc>
                <a:spcPct val="90000"/>
              </a:lnSpc>
              <a:buClr>
                <a:srgbClr val="FFFF99"/>
              </a:buClr>
              <a:buFont typeface="Wingdings" pitchFamily="2" charset="2"/>
              <a:buChar char=""/>
            </a:pPr>
            <a:endParaRPr lang="en-US" dirty="0"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US" dirty="0" smtClean="0">
                <a:solidFill>
                  <a:srgbClr val="FF3300"/>
                </a:solidFill>
                <a:latin typeface="Century Gothic" pitchFamily="34" charset="0"/>
              </a:rPr>
              <a:t> </a:t>
            </a:r>
            <a:r>
              <a:rPr lang="en-US" dirty="0" smtClean="0">
                <a:solidFill>
                  <a:srgbClr val="66FFFF"/>
                </a:solidFill>
                <a:latin typeface="Century Gothic" pitchFamily="34" charset="0"/>
              </a:rPr>
              <a:t>Now </a:t>
            </a:r>
            <a:r>
              <a:rPr lang="en-US" dirty="0">
                <a:solidFill>
                  <a:srgbClr val="66FFFF"/>
                </a:solidFill>
                <a:latin typeface="Century Gothic" pitchFamily="34" charset="0"/>
              </a:rPr>
              <a:t>6</a:t>
            </a:r>
            <a:r>
              <a:rPr lang="en-US" dirty="0" smtClean="0">
                <a:solidFill>
                  <a:srgbClr val="66FFFF"/>
                </a:solidFill>
                <a:latin typeface="Century Gothic" pitchFamily="34" charset="0"/>
              </a:rPr>
              <a:t>0% Meat and </a:t>
            </a:r>
            <a:r>
              <a:rPr lang="en-US" dirty="0">
                <a:solidFill>
                  <a:srgbClr val="66FFFF"/>
                </a:solidFill>
                <a:latin typeface="Century Gothic" pitchFamily="34" charset="0"/>
              </a:rPr>
              <a:t>4</a:t>
            </a:r>
            <a:r>
              <a:rPr lang="en-US" dirty="0" smtClean="0">
                <a:solidFill>
                  <a:srgbClr val="66FFFF"/>
                </a:solidFill>
                <a:latin typeface="Century Gothic" pitchFamily="34" charset="0"/>
              </a:rPr>
              <a:t>0% Wool</a:t>
            </a:r>
          </a:p>
          <a:p>
            <a:pPr eaLnBrk="1" hangingPunct="1">
              <a:lnSpc>
                <a:spcPct val="90000"/>
              </a:lnSpc>
              <a:buClr>
                <a:srgbClr val="FFFF99"/>
              </a:buClr>
              <a:buFont typeface="Wingdings" pitchFamily="2" charset="2"/>
              <a:buChar char=""/>
            </a:pPr>
            <a:endParaRPr lang="en-US" dirty="0" smtClean="0">
              <a:solidFill>
                <a:srgbClr val="66FFFF"/>
              </a:solidFill>
              <a:latin typeface="Century Gothic" pitchFamily="34" charset="0"/>
            </a:endParaRPr>
          </a:p>
          <a:p>
            <a:pPr eaLnBrk="1" hangingPunct="1">
              <a:lnSpc>
                <a:spcPct val="90000"/>
              </a:lnSpc>
              <a:buClr>
                <a:srgbClr val="FFFF99"/>
              </a:buClr>
              <a:buFont typeface="Wingdings" pitchFamily="2" charset="2"/>
              <a:buChar char=""/>
            </a:pPr>
            <a:r>
              <a:rPr lang="en-US" dirty="0" smtClean="0">
                <a:latin typeface="Century Gothic" pitchFamily="34" charset="0"/>
              </a:rPr>
              <a:t> </a:t>
            </a:r>
            <a:r>
              <a:rPr lang="en-US" dirty="0" smtClean="0">
                <a:solidFill>
                  <a:srgbClr val="FFFF99"/>
                </a:solidFill>
                <a:latin typeface="Century Gothic" pitchFamily="34" charset="0"/>
              </a:rPr>
              <a:t>Not far from main objective, </a:t>
            </a:r>
          </a:p>
          <a:p>
            <a:pPr eaLnBrk="1" hangingPunct="1">
              <a:lnSpc>
                <a:spcPct val="90000"/>
              </a:lnSpc>
              <a:buClr>
                <a:srgbClr val="FFFF99"/>
              </a:buClr>
              <a:buFont typeface="Wingdings" pitchFamily="2" charset="2"/>
              <a:buChar char=""/>
            </a:pPr>
            <a:endParaRPr lang="en-US" dirty="0"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US" dirty="0" smtClean="0">
                <a:solidFill>
                  <a:srgbClr val="FF3300"/>
                </a:solidFill>
                <a:latin typeface="Century Gothic" pitchFamily="34" charset="0"/>
              </a:rPr>
              <a:t> </a:t>
            </a:r>
            <a:r>
              <a:rPr lang="en-US" dirty="0">
                <a:solidFill>
                  <a:srgbClr val="66FFFF"/>
                </a:solidFill>
                <a:latin typeface="Century Gothic" pitchFamily="34" charset="0"/>
              </a:rPr>
              <a:t>7</a:t>
            </a:r>
            <a:r>
              <a:rPr lang="en-US" dirty="0" smtClean="0">
                <a:solidFill>
                  <a:srgbClr val="66FFFF"/>
                </a:solidFill>
                <a:latin typeface="Century Gothic" pitchFamily="34" charset="0"/>
              </a:rPr>
              <a:t>0% meat and 30% wool</a:t>
            </a:r>
            <a:endParaRPr lang="en-AU" dirty="0" smtClean="0">
              <a:solidFill>
                <a:srgbClr val="66FFFF"/>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Dohne Lambs, Toise 21Apr06 0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664" y="534534"/>
            <a:ext cx="9906000" cy="6859588"/>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descr="Dohne entrance 021"/>
          <p:cNvPicPr>
            <a:picLocks noChangeAspect="1" noChangeArrowheads="1"/>
          </p:cNvPicPr>
          <p:nvPr/>
        </p:nvPicPr>
        <p:blipFill>
          <a:blip r:embed="rId5" cstate="print">
            <a:extLst>
              <a:ext uri="{28A0092B-C50C-407E-A947-70E740481C1C}">
                <a14:useLocalDpi xmlns:a14="http://schemas.microsoft.com/office/drawing/2010/main" val="0"/>
              </a:ext>
            </a:extLst>
          </a:blip>
          <a:srcRect b="19685"/>
          <a:stretch>
            <a:fillRect/>
          </a:stretch>
        </p:blipFill>
        <p:spPr bwMode="auto">
          <a:xfrm>
            <a:off x="271727" y="260350"/>
            <a:ext cx="4290881" cy="2717800"/>
          </a:xfrm>
          <a:prstGeom prst="rect">
            <a:avLst/>
          </a:prstGeom>
          <a:noFill/>
          <a:extLst>
            <a:ext uri="{909E8E84-426E-40DD-AFC4-6F175D3DCCD1}">
              <a14:hiddenFill xmlns:a14="http://schemas.microsoft.com/office/drawing/2010/main">
                <a:solidFill>
                  <a:srgbClr val="FFFFFF"/>
                </a:solidFill>
              </a14:hiddenFill>
            </a:ext>
          </a:extLst>
        </p:spPr>
      </p:pic>
      <p:sp>
        <p:nvSpPr>
          <p:cNvPr id="28678" name="Text Box 6"/>
          <p:cNvSpPr txBox="1">
            <a:spLocks noChangeArrowheads="1"/>
          </p:cNvSpPr>
          <p:nvPr/>
        </p:nvSpPr>
        <p:spPr bwMode="auto">
          <a:xfrm>
            <a:off x="584729" y="5300664"/>
            <a:ext cx="858004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ZA" sz="2400" b="1">
                <a:solidFill>
                  <a:srgbClr val="FFFF00"/>
                </a:solidFill>
              </a:rPr>
              <a:t>Lambs on Dohne “Sourveld” </a:t>
            </a:r>
          </a:p>
          <a:p>
            <a:pPr>
              <a:spcBef>
                <a:spcPct val="50000"/>
              </a:spcBef>
            </a:pPr>
            <a:r>
              <a:rPr lang="en-ZA" sz="2400" b="1">
                <a:solidFill>
                  <a:srgbClr val="FFFF00"/>
                </a:solidFill>
              </a:rPr>
              <a:t>Dohne Peak in the distance right</a:t>
            </a:r>
            <a:endParaRPr lang="en-US" sz="2400" b="1">
              <a:solidFill>
                <a:srgbClr val="FFFF00"/>
              </a:solidFill>
            </a:endParaRPr>
          </a:p>
        </p:txBody>
      </p:sp>
      <p:sp>
        <p:nvSpPr>
          <p:cNvPr id="28679" name="Text Box 7"/>
          <p:cNvSpPr txBox="1">
            <a:spLocks noChangeArrowheads="1"/>
          </p:cNvSpPr>
          <p:nvPr/>
        </p:nvSpPr>
        <p:spPr bwMode="auto">
          <a:xfrm>
            <a:off x="5109502" y="404813"/>
            <a:ext cx="428916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AU"/>
          </a:p>
        </p:txBody>
      </p:sp>
      <p:sp>
        <p:nvSpPr>
          <p:cNvPr id="28680" name="Text Box 8"/>
          <p:cNvSpPr txBox="1">
            <a:spLocks noChangeArrowheads="1"/>
          </p:cNvSpPr>
          <p:nvPr/>
        </p:nvSpPr>
        <p:spPr bwMode="auto">
          <a:xfrm>
            <a:off x="5030391" y="549276"/>
            <a:ext cx="429088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ZA" sz="2000" b="1">
                <a:solidFill>
                  <a:schemeClr val="accent2"/>
                </a:solidFill>
              </a:rPr>
              <a:t>Dohne breeding programme initiated at the Dohne Ag. Research Institute in 1939</a:t>
            </a:r>
            <a:endParaRPr lang="en-US" sz="2000" b="1">
              <a:solidFill>
                <a:schemeClr val="accent2"/>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118391272"/>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2C0FDC-0135-4FCC-938C-10284CD5331F}" type="slidenum">
              <a:rPr lang="en-US" smtClean="0"/>
              <a:pPr eaLnBrk="1" hangingPunct="1"/>
              <a:t>30</a:t>
            </a:fld>
            <a:endParaRPr lang="en-US" smtClean="0"/>
          </a:p>
        </p:txBody>
      </p:sp>
      <p:sp>
        <p:nvSpPr>
          <p:cNvPr id="37891" name="Rectangle 2"/>
          <p:cNvSpPr>
            <a:spLocks noGrp="1" noChangeArrowheads="1"/>
          </p:cNvSpPr>
          <p:nvPr>
            <p:ph type="title"/>
          </p:nvPr>
        </p:nvSpPr>
        <p:spPr/>
        <p:txBody>
          <a:bodyPr/>
          <a:lstStyle/>
          <a:p>
            <a:pPr eaLnBrk="1" hangingPunct="1"/>
            <a:r>
              <a:rPr lang="en-US" b="1" smtClean="0">
                <a:solidFill>
                  <a:srgbClr val="FFFF99"/>
                </a:solidFill>
                <a:latin typeface="Century Gothic" pitchFamily="34" charset="0"/>
              </a:rPr>
              <a:t>HOW DID THIS COME ABOUT?</a:t>
            </a:r>
            <a:endParaRPr lang="en-AU" b="1" smtClean="0">
              <a:solidFill>
                <a:srgbClr val="FFFF99"/>
              </a:solidFill>
              <a:latin typeface="Century Gothic" pitchFamily="34" charset="0"/>
            </a:endParaRPr>
          </a:p>
        </p:txBody>
      </p:sp>
      <p:sp>
        <p:nvSpPr>
          <p:cNvPr id="37892" name="Rectangle 3"/>
          <p:cNvSpPr>
            <a:spLocks noGrp="1" noChangeArrowheads="1"/>
          </p:cNvSpPr>
          <p:nvPr>
            <p:ph type="body" idx="1"/>
          </p:nvPr>
        </p:nvSpPr>
        <p:spPr/>
        <p:txBody>
          <a:bodyPr/>
          <a:lstStyle/>
          <a:p>
            <a:pPr eaLnBrk="1" hangingPunct="1">
              <a:lnSpc>
                <a:spcPct val="90000"/>
              </a:lnSpc>
            </a:pPr>
            <a:endParaRPr lang="en-US" sz="2800" smtClean="0"/>
          </a:p>
          <a:p>
            <a:pPr eaLnBrk="1" hangingPunct="1">
              <a:lnSpc>
                <a:spcPct val="90000"/>
              </a:lnSpc>
              <a:buClr>
                <a:srgbClr val="FFFF99"/>
              </a:buClr>
              <a:buFont typeface="Wingdings" pitchFamily="2" charset="2"/>
              <a:buChar char=""/>
            </a:pPr>
            <a:r>
              <a:rPr lang="en-US" sz="2800" smtClean="0"/>
              <a:t> </a:t>
            </a:r>
            <a:r>
              <a:rPr lang="en-US" sz="2800" b="1" smtClean="0">
                <a:solidFill>
                  <a:srgbClr val="FFFF99"/>
                </a:solidFill>
                <a:latin typeface="Century Gothic" pitchFamily="34" charset="0"/>
              </a:rPr>
              <a:t>Not necessarily from less wool cut per hectare.</a:t>
            </a:r>
          </a:p>
          <a:p>
            <a:pPr eaLnBrk="1" hangingPunct="1">
              <a:lnSpc>
                <a:spcPct val="90000"/>
              </a:lnSpc>
              <a:buClr>
                <a:srgbClr val="FFFF99"/>
              </a:buClr>
              <a:buFont typeface="Wingdings" pitchFamily="2" charset="2"/>
              <a:buChar char=""/>
            </a:pPr>
            <a:endParaRPr lang="en-US" sz="2800" b="1"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US" sz="2800" b="1" smtClean="0">
                <a:solidFill>
                  <a:srgbClr val="FFFF99"/>
                </a:solidFill>
                <a:latin typeface="Century Gothic" pitchFamily="34" charset="0"/>
              </a:rPr>
              <a:t> Increase in sheep sales.</a:t>
            </a:r>
          </a:p>
          <a:p>
            <a:pPr eaLnBrk="1" hangingPunct="1">
              <a:lnSpc>
                <a:spcPct val="90000"/>
              </a:lnSpc>
              <a:buClr>
                <a:srgbClr val="FFFF99"/>
              </a:buClr>
              <a:buFont typeface="Wingdings" pitchFamily="2" charset="2"/>
              <a:buChar char=""/>
            </a:pPr>
            <a:endParaRPr lang="en-US" sz="2800" b="1"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US" sz="2800" b="1" smtClean="0">
                <a:solidFill>
                  <a:srgbClr val="FFFF99"/>
                </a:solidFill>
                <a:latin typeface="Century Gothic" pitchFamily="34" charset="0"/>
              </a:rPr>
              <a:t> Increase in carrying capacity (better feed converters).</a:t>
            </a:r>
          </a:p>
          <a:p>
            <a:pPr eaLnBrk="1" hangingPunct="1">
              <a:lnSpc>
                <a:spcPct val="90000"/>
              </a:lnSpc>
              <a:buClr>
                <a:srgbClr val="FFFF99"/>
              </a:buClr>
              <a:buFont typeface="Wingdings" pitchFamily="2" charset="2"/>
              <a:buChar char=""/>
            </a:pPr>
            <a:endParaRPr lang="en-US" sz="2800" b="1"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US" sz="2800" b="1" smtClean="0">
                <a:solidFill>
                  <a:srgbClr val="FFFF99"/>
                </a:solidFill>
                <a:latin typeface="Century Gothic" pitchFamily="34" charset="0"/>
              </a:rPr>
              <a:t> In 2 words…</a:t>
            </a:r>
            <a:r>
              <a:rPr lang="en-US" sz="2800" b="1" smtClean="0">
                <a:latin typeface="Century Gothic" pitchFamily="34" charset="0"/>
              </a:rPr>
              <a:t> </a:t>
            </a:r>
            <a:r>
              <a:rPr lang="en-US" sz="2800" b="1" smtClean="0">
                <a:solidFill>
                  <a:srgbClr val="66FFFF"/>
                </a:solidFill>
                <a:latin typeface="Century Gothic" pitchFamily="34" charset="0"/>
              </a:rPr>
              <a:t>“</a:t>
            </a:r>
            <a:r>
              <a:rPr lang="en-US" sz="2800" b="1" i="1" smtClean="0">
                <a:solidFill>
                  <a:srgbClr val="66FFFF"/>
                </a:solidFill>
                <a:latin typeface="Century Gothic" pitchFamily="34" charset="0"/>
              </a:rPr>
              <a:t>more production.”</a:t>
            </a:r>
          </a:p>
          <a:p>
            <a:pPr eaLnBrk="1" hangingPunct="1">
              <a:lnSpc>
                <a:spcPct val="90000"/>
              </a:lnSpc>
            </a:pPr>
            <a:endParaRPr lang="en-AU" sz="2800" b="1" smtClean="0">
              <a:solidFill>
                <a:srgbClr val="66FFFF"/>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692A40-350F-440B-8C33-0F10B19D27E0}" type="slidenum">
              <a:rPr lang="en-US" smtClean="0"/>
              <a:pPr eaLnBrk="1" hangingPunct="1"/>
              <a:t>31</a:t>
            </a:fld>
            <a:endParaRPr lang="en-US" smtClean="0"/>
          </a:p>
        </p:txBody>
      </p:sp>
      <p:sp>
        <p:nvSpPr>
          <p:cNvPr id="38915" name="Rectangle 4"/>
          <p:cNvSpPr>
            <a:spLocks noGrp="1" noChangeArrowheads="1"/>
          </p:cNvSpPr>
          <p:nvPr>
            <p:ph type="title"/>
          </p:nvPr>
        </p:nvSpPr>
        <p:spPr/>
        <p:txBody>
          <a:bodyPr/>
          <a:lstStyle/>
          <a:p>
            <a:pPr eaLnBrk="1" hangingPunct="1"/>
            <a:r>
              <a:rPr lang="en-US" b="1" smtClean="0">
                <a:solidFill>
                  <a:srgbClr val="FFFF99"/>
                </a:solidFill>
                <a:latin typeface="Century Gothic" pitchFamily="34" charset="0"/>
              </a:rPr>
              <a:t>Marketing Percentages</a:t>
            </a:r>
            <a:endParaRPr lang="en-AU" b="1" smtClean="0">
              <a:solidFill>
                <a:srgbClr val="FFFF99"/>
              </a:solidFill>
              <a:latin typeface="Century Gothic" pitchFamily="34" charset="0"/>
            </a:endParaRPr>
          </a:p>
        </p:txBody>
      </p:sp>
      <p:sp>
        <p:nvSpPr>
          <p:cNvPr id="38916" name="Rectangle 5"/>
          <p:cNvSpPr>
            <a:spLocks noGrp="1" noChangeArrowheads="1"/>
          </p:cNvSpPr>
          <p:nvPr>
            <p:ph type="body" idx="1"/>
          </p:nvPr>
        </p:nvSpPr>
        <p:spPr/>
        <p:txBody>
          <a:bodyPr/>
          <a:lstStyle/>
          <a:p>
            <a:pPr eaLnBrk="1" hangingPunct="1"/>
            <a:endParaRPr lang="en-US" smtClean="0">
              <a:solidFill>
                <a:srgbClr val="66FF33"/>
              </a:solidFill>
            </a:endParaRPr>
          </a:p>
          <a:p>
            <a:pPr eaLnBrk="1" hangingPunct="1">
              <a:buClr>
                <a:srgbClr val="FFFF99"/>
              </a:buClr>
              <a:buFont typeface="Wingdings" pitchFamily="2" charset="2"/>
              <a:buChar char=""/>
            </a:pPr>
            <a:r>
              <a:rPr lang="en-US" smtClean="0">
                <a:solidFill>
                  <a:srgbClr val="FFFF99"/>
                </a:solidFill>
              </a:rPr>
              <a:t> </a:t>
            </a:r>
            <a:r>
              <a:rPr lang="en-US" smtClean="0">
                <a:solidFill>
                  <a:srgbClr val="FFFF99"/>
                </a:solidFill>
                <a:latin typeface="Century Gothic" pitchFamily="34" charset="0"/>
              </a:rPr>
              <a:t>More important than lambing or weaning percentages.</a:t>
            </a:r>
          </a:p>
          <a:p>
            <a:pPr eaLnBrk="1" hangingPunct="1">
              <a:buClr>
                <a:srgbClr val="FFFF99"/>
              </a:buClr>
              <a:buFont typeface="Wingdings" pitchFamily="2" charset="2"/>
              <a:buChar char=""/>
            </a:pPr>
            <a:endParaRPr lang="en-US" smtClean="0">
              <a:solidFill>
                <a:srgbClr val="FFFF99"/>
              </a:solidFill>
              <a:latin typeface="Century Gothic" pitchFamily="34" charset="0"/>
            </a:endParaRPr>
          </a:p>
          <a:p>
            <a:pPr eaLnBrk="1" hangingPunct="1">
              <a:buClr>
                <a:srgbClr val="FFFF99"/>
              </a:buClr>
              <a:buFont typeface="Wingdings" pitchFamily="2" charset="2"/>
              <a:buChar char=""/>
            </a:pPr>
            <a:r>
              <a:rPr lang="en-US" smtClean="0">
                <a:solidFill>
                  <a:srgbClr val="FFFF99"/>
                </a:solidFill>
                <a:latin typeface="Century Gothic" pitchFamily="34" charset="0"/>
              </a:rPr>
              <a:t> That is the number of lambs sold per ewe per year.</a:t>
            </a:r>
          </a:p>
          <a:p>
            <a:pPr eaLnBrk="1" hangingPunct="1"/>
            <a:endParaRPr lang="en-US" smtClean="0">
              <a:solidFill>
                <a:srgbClr val="FFFF99"/>
              </a:solidFill>
              <a:latin typeface="Century Gothic" pitchFamily="34" charset="0"/>
            </a:endParaRPr>
          </a:p>
          <a:p>
            <a:pPr eaLnBrk="1" hangingPunct="1"/>
            <a:endParaRPr lang="en-AU" smtClean="0">
              <a:solidFill>
                <a:srgbClr val="FFFF99"/>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B45568-8329-46E9-B6F6-72BB58E1128F}" type="slidenum">
              <a:rPr lang="en-US" smtClean="0"/>
              <a:pPr eaLnBrk="1" hangingPunct="1"/>
              <a:t>32</a:t>
            </a:fld>
            <a:endParaRPr lang="en-US" smtClean="0"/>
          </a:p>
        </p:txBody>
      </p:sp>
      <p:sp>
        <p:nvSpPr>
          <p:cNvPr id="39939" name="Rectangle 2"/>
          <p:cNvSpPr>
            <a:spLocks noGrp="1" noChangeArrowheads="1"/>
          </p:cNvSpPr>
          <p:nvPr>
            <p:ph type="title"/>
          </p:nvPr>
        </p:nvSpPr>
        <p:spPr>
          <a:xfrm>
            <a:off x="412750" y="685800"/>
            <a:ext cx="8667750" cy="838200"/>
          </a:xfrm>
        </p:spPr>
        <p:txBody>
          <a:bodyPr/>
          <a:lstStyle/>
          <a:p>
            <a:pPr eaLnBrk="1" hangingPunct="1"/>
            <a:r>
              <a:rPr lang="en-US" b="1" smtClean="0">
                <a:solidFill>
                  <a:srgbClr val="FFFF99"/>
                </a:solidFill>
              </a:rPr>
              <a:t>The Dohne Advantage</a:t>
            </a:r>
          </a:p>
        </p:txBody>
      </p:sp>
      <p:sp>
        <p:nvSpPr>
          <p:cNvPr id="39940" name="Rectangle 3"/>
          <p:cNvSpPr>
            <a:spLocks noGrp="1" noChangeArrowheads="1"/>
          </p:cNvSpPr>
          <p:nvPr>
            <p:ph type="body" idx="1"/>
          </p:nvPr>
        </p:nvSpPr>
        <p:spPr>
          <a:xfrm>
            <a:off x="577850" y="1828800"/>
            <a:ext cx="8420100" cy="4648200"/>
          </a:xfrm>
        </p:spPr>
        <p:txBody>
          <a:bodyPr/>
          <a:lstStyle/>
          <a:p>
            <a:pPr eaLnBrk="1" hangingPunct="1"/>
            <a:endParaRPr lang="en-US" smtClean="0">
              <a:solidFill>
                <a:schemeClr val="hlink"/>
              </a:solidFill>
            </a:endParaRPr>
          </a:p>
          <a:p>
            <a:pPr eaLnBrk="1" hangingPunct="1">
              <a:buClr>
                <a:srgbClr val="FFFF99"/>
              </a:buClr>
              <a:buFont typeface="Wingdings" pitchFamily="2" charset="2"/>
              <a:buChar char=""/>
            </a:pPr>
            <a:r>
              <a:rPr lang="en-US" smtClean="0"/>
              <a:t> </a:t>
            </a:r>
            <a:r>
              <a:rPr lang="en-US" smtClean="0">
                <a:solidFill>
                  <a:srgbClr val="FFFF99"/>
                </a:solidFill>
                <a:latin typeface="Century Gothic" pitchFamily="34" charset="0"/>
              </a:rPr>
              <a:t>Because you have the ability to sell your lambs faster, it also has a carryover effect on the number of ewes you can retain for breeding.</a:t>
            </a:r>
            <a:endParaRPr lang="en-AU" smtClean="0">
              <a:solidFill>
                <a:srgbClr val="FFFF99"/>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0D7DC3-7099-4673-BBAF-497C9DB47E05}" type="slidenum">
              <a:rPr lang="en-US" smtClean="0"/>
              <a:pPr eaLnBrk="1" hangingPunct="1"/>
              <a:t>33</a:t>
            </a:fld>
            <a:endParaRPr lang="en-US" smtClean="0"/>
          </a:p>
        </p:txBody>
      </p:sp>
      <p:sp>
        <p:nvSpPr>
          <p:cNvPr id="41987" name="Rectangle 2"/>
          <p:cNvSpPr>
            <a:spLocks noGrp="1" noChangeArrowheads="1"/>
          </p:cNvSpPr>
          <p:nvPr>
            <p:ph type="title"/>
          </p:nvPr>
        </p:nvSpPr>
        <p:spPr>
          <a:xfrm>
            <a:off x="412750" y="0"/>
            <a:ext cx="8667750" cy="838200"/>
          </a:xfrm>
        </p:spPr>
        <p:txBody>
          <a:bodyPr/>
          <a:lstStyle/>
          <a:p>
            <a:pPr eaLnBrk="1" hangingPunct="1"/>
            <a:r>
              <a:rPr lang="en-US" b="1" smtClean="0">
                <a:solidFill>
                  <a:srgbClr val="FFFF99"/>
                </a:solidFill>
                <a:latin typeface="Century Gothic" pitchFamily="34" charset="0"/>
              </a:rPr>
              <a:t>Dohne Selection  Objectives</a:t>
            </a:r>
            <a:endParaRPr lang="en-AU" b="1" smtClean="0">
              <a:solidFill>
                <a:srgbClr val="FFFF99"/>
              </a:solidFill>
              <a:latin typeface="Century Gothic" pitchFamily="34" charset="0"/>
            </a:endParaRPr>
          </a:p>
        </p:txBody>
      </p:sp>
      <p:sp>
        <p:nvSpPr>
          <p:cNvPr id="41988" name="Rectangle 3"/>
          <p:cNvSpPr>
            <a:spLocks noGrp="1" noChangeArrowheads="1"/>
          </p:cNvSpPr>
          <p:nvPr>
            <p:ph type="body" idx="1"/>
          </p:nvPr>
        </p:nvSpPr>
        <p:spPr>
          <a:xfrm>
            <a:off x="0" y="838200"/>
            <a:ext cx="9906000" cy="6400800"/>
          </a:xfrm>
        </p:spPr>
        <p:txBody>
          <a:bodyPr/>
          <a:lstStyle/>
          <a:p>
            <a:pPr eaLnBrk="1" hangingPunct="1">
              <a:buClr>
                <a:srgbClr val="FFFF99"/>
              </a:buClr>
              <a:buFont typeface="Wingdings" pitchFamily="2" charset="2"/>
              <a:buChar char=""/>
            </a:pPr>
            <a:r>
              <a:rPr lang="en-US" smtClean="0">
                <a:latin typeface="Century Gothic" pitchFamily="34" charset="0"/>
              </a:rPr>
              <a:t> </a:t>
            </a:r>
            <a:r>
              <a:rPr lang="en-US" sz="2800" smtClean="0">
                <a:solidFill>
                  <a:srgbClr val="FFFF99"/>
                </a:solidFill>
                <a:latin typeface="Century Gothic" pitchFamily="34" charset="0"/>
              </a:rPr>
              <a:t>The fundamental Objective is financial</a:t>
            </a:r>
          </a:p>
          <a:p>
            <a:pPr eaLnBrk="1" hangingPunct="1">
              <a:buClr>
                <a:srgbClr val="FFFF99"/>
              </a:buClr>
              <a:buFont typeface="Wingdings" pitchFamily="2" charset="2"/>
              <a:buNone/>
            </a:pPr>
            <a:r>
              <a:rPr lang="en-US" sz="2800" smtClean="0">
                <a:solidFill>
                  <a:srgbClr val="FFFF99"/>
                </a:solidFill>
                <a:latin typeface="Century Gothic" pitchFamily="34" charset="0"/>
              </a:rPr>
              <a:t>     - to realise the highest possible profit.</a:t>
            </a:r>
          </a:p>
          <a:p>
            <a:pPr eaLnBrk="1" hangingPunct="1">
              <a:buClr>
                <a:srgbClr val="FFFF99"/>
              </a:buClr>
              <a:buFont typeface="Wingdings" pitchFamily="2" charset="2"/>
              <a:buNone/>
            </a:pPr>
            <a:endParaRPr lang="en-US" sz="1600" smtClean="0">
              <a:solidFill>
                <a:srgbClr val="FFFF99"/>
              </a:solidFill>
              <a:latin typeface="Century Gothic" pitchFamily="34" charset="0"/>
            </a:endParaRPr>
          </a:p>
          <a:p>
            <a:pPr eaLnBrk="1" hangingPunct="1">
              <a:buClr>
                <a:srgbClr val="FFFF99"/>
              </a:buClr>
              <a:buFont typeface="Wingdings" pitchFamily="2" charset="2"/>
              <a:buChar char=""/>
            </a:pPr>
            <a:r>
              <a:rPr lang="en-US" sz="2800" smtClean="0">
                <a:solidFill>
                  <a:srgbClr val="FFFF99"/>
                </a:solidFill>
                <a:latin typeface="Century Gothic" pitchFamily="34" charset="0"/>
              </a:rPr>
              <a:t> Flocks achieving the highest gross margins exhibit the following features; </a:t>
            </a:r>
          </a:p>
          <a:p>
            <a:pPr eaLnBrk="1" hangingPunct="1">
              <a:buClr>
                <a:srgbClr val="FFFF99"/>
              </a:buClr>
              <a:buFont typeface="Wingdings" pitchFamily="2" charset="2"/>
              <a:buNone/>
            </a:pPr>
            <a:endParaRPr lang="en-US" sz="1600" smtClean="0">
              <a:solidFill>
                <a:srgbClr val="FFFF99"/>
              </a:solidFill>
              <a:latin typeface="Century Gothic" pitchFamily="34" charset="0"/>
            </a:endParaRPr>
          </a:p>
          <a:p>
            <a:pPr eaLnBrk="1" hangingPunct="1">
              <a:buClr>
                <a:srgbClr val="FFFF99"/>
              </a:buClr>
              <a:buFont typeface="Wingdings" pitchFamily="2" charset="2"/>
              <a:buChar char=""/>
            </a:pPr>
            <a:r>
              <a:rPr lang="en-US" sz="2800" smtClean="0">
                <a:latin typeface="Century Gothic" pitchFamily="34" charset="0"/>
              </a:rPr>
              <a:t> </a:t>
            </a:r>
            <a:r>
              <a:rPr lang="en-US" sz="2800" b="1" smtClean="0">
                <a:solidFill>
                  <a:srgbClr val="66FFFF"/>
                </a:solidFill>
                <a:latin typeface="Century Gothic" pitchFamily="34" charset="0"/>
              </a:rPr>
              <a:t>70% of total income is derived from meat production and 30% from wool.</a:t>
            </a:r>
          </a:p>
          <a:p>
            <a:pPr eaLnBrk="1" hangingPunct="1">
              <a:buClr>
                <a:srgbClr val="FFFF99"/>
              </a:buClr>
              <a:buFont typeface="Wingdings" pitchFamily="2" charset="2"/>
              <a:buNone/>
            </a:pPr>
            <a:endParaRPr lang="en-US" sz="1400" b="1" smtClean="0">
              <a:solidFill>
                <a:srgbClr val="66FFFF"/>
              </a:solidFill>
              <a:latin typeface="Century Gothic" pitchFamily="34" charset="0"/>
            </a:endParaRPr>
          </a:p>
          <a:p>
            <a:pPr eaLnBrk="1" hangingPunct="1">
              <a:buClr>
                <a:srgbClr val="FFFF99"/>
              </a:buClr>
              <a:buFont typeface="Wingdings" pitchFamily="2" charset="2"/>
              <a:buChar char=""/>
            </a:pPr>
            <a:r>
              <a:rPr lang="en-US" sz="2800" smtClean="0">
                <a:latin typeface="Century Gothic" pitchFamily="34" charset="0"/>
              </a:rPr>
              <a:t> </a:t>
            </a:r>
            <a:r>
              <a:rPr lang="en-US" sz="2800" smtClean="0">
                <a:solidFill>
                  <a:srgbClr val="FFFF99"/>
                </a:solidFill>
                <a:latin typeface="Century Gothic" pitchFamily="34" charset="0"/>
              </a:rPr>
              <a:t>Ewes in full production comprise at least 60% of the total flock.</a:t>
            </a:r>
          </a:p>
          <a:p>
            <a:pPr eaLnBrk="1" hangingPunct="1">
              <a:buClr>
                <a:srgbClr val="FFFF99"/>
              </a:buClr>
              <a:buFont typeface="Wingdings" pitchFamily="2" charset="2"/>
              <a:buChar char=""/>
            </a:pPr>
            <a:endParaRPr lang="en-US" sz="1600" smtClean="0">
              <a:solidFill>
                <a:srgbClr val="FFFF99"/>
              </a:solidFill>
              <a:latin typeface="Century Gothic" pitchFamily="34" charset="0"/>
            </a:endParaRPr>
          </a:p>
          <a:p>
            <a:pPr eaLnBrk="1" hangingPunct="1">
              <a:buClr>
                <a:srgbClr val="FFFF99"/>
              </a:buClr>
              <a:buFont typeface="Wingdings" pitchFamily="2" charset="2"/>
              <a:buChar char=""/>
            </a:pPr>
            <a:r>
              <a:rPr lang="en-US" sz="2800" smtClean="0">
                <a:solidFill>
                  <a:srgbClr val="FFFF99"/>
                </a:solidFill>
                <a:latin typeface="Century Gothic" pitchFamily="34" charset="0"/>
              </a:rPr>
              <a:t> High reproductive rates are being achieved.</a:t>
            </a: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74D0C6-7CCB-46D6-A754-898B8032AC7F}" type="slidenum">
              <a:rPr lang="en-US" smtClean="0"/>
              <a:pPr eaLnBrk="1" hangingPunct="1"/>
              <a:t>34</a:t>
            </a:fld>
            <a:endParaRPr lang="en-US" smtClean="0"/>
          </a:p>
        </p:txBody>
      </p:sp>
      <p:sp>
        <p:nvSpPr>
          <p:cNvPr id="33795" name="Rectangle 4"/>
          <p:cNvSpPr>
            <a:spLocks noChangeArrowheads="1"/>
          </p:cNvSpPr>
          <p:nvPr/>
        </p:nvSpPr>
        <p:spPr bwMode="auto">
          <a:xfrm>
            <a:off x="247650" y="228600"/>
            <a:ext cx="9410700" cy="6400800"/>
          </a:xfrm>
          <a:prstGeom prst="rect">
            <a:avLst/>
          </a:prstGeom>
          <a:noFill/>
          <a:ln w="9525">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a:solidFill>
                <a:srgbClr val="FFFF99"/>
              </a:solidFill>
              <a:latin typeface="Times New Roman" charset="0"/>
            </a:endParaRPr>
          </a:p>
        </p:txBody>
      </p:sp>
      <p:pic>
        <p:nvPicPr>
          <p:cNvPr id="33796" name="Picture 7" descr="slide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6D92D8-F023-455B-A889-857AC464B54E}" type="slidenum">
              <a:rPr lang="en-US" smtClean="0"/>
              <a:pPr eaLnBrk="1" hangingPunct="1"/>
              <a:t>35</a:t>
            </a:fld>
            <a:endParaRPr lang="en-US" smtClean="0"/>
          </a:p>
        </p:txBody>
      </p:sp>
      <p:pic>
        <p:nvPicPr>
          <p:cNvPr id="45059" name="Picture 7" descr="slide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6"/>
          <p:cNvSpPr txBox="1">
            <a:spLocks noChangeArrowheads="1"/>
          </p:cNvSpPr>
          <p:nvPr/>
        </p:nvSpPr>
        <p:spPr bwMode="auto">
          <a:xfrm>
            <a:off x="0" y="4495800"/>
            <a:ext cx="990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AU" sz="3600" b="1">
                <a:solidFill>
                  <a:srgbClr val="66FFFF"/>
                </a:solidFill>
                <a:latin typeface="Century Gothic" pitchFamily="34" charset="0"/>
              </a:rPr>
              <a:t>The End</a:t>
            </a:r>
            <a:endParaRPr lang="en-AU" sz="2400" b="1">
              <a:solidFill>
                <a:srgbClr val="66FFFF"/>
              </a:solidFill>
              <a:latin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0E77C2-1131-4A33-8F7D-B55CD308CD84}" type="slidenum">
              <a:rPr lang="en-US" smtClean="0"/>
              <a:pPr>
                <a:defRPr/>
              </a:pPr>
              <a:t>36</a:t>
            </a:fld>
            <a:endParaRPr lang="en-US"/>
          </a:p>
        </p:txBody>
      </p:sp>
    </p:spTree>
    <p:extLst>
      <p:ext uri="{BB962C8B-B14F-4D97-AF65-F5344CB8AC3E}">
        <p14:creationId xmlns:p14="http://schemas.microsoft.com/office/powerpoint/2010/main" val="3187817546"/>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en-AU"/>
          </a:p>
        </p:txBody>
      </p:sp>
      <p:sp>
        <p:nvSpPr>
          <p:cNvPr id="47107" name="Rectangle 3"/>
          <p:cNvSpPr>
            <a:spLocks noGrp="1" noChangeArrowheads="1"/>
          </p:cNvSpPr>
          <p:nvPr>
            <p:ph type="body" idx="1"/>
          </p:nvPr>
        </p:nvSpPr>
        <p:spPr/>
        <p:txBody>
          <a:bodyPr/>
          <a:lstStyle/>
          <a:p>
            <a:endParaRPr lang="en-AU" dirty="0"/>
          </a:p>
        </p:txBody>
      </p:sp>
      <p:pic>
        <p:nvPicPr>
          <p:cNvPr id="47109" name="Picture 5" descr="Young-Dohne-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2976"/>
            <a:ext cx="9906000" cy="294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395872"/>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en-AU"/>
          </a:p>
        </p:txBody>
      </p:sp>
      <p:sp>
        <p:nvSpPr>
          <p:cNvPr id="74755" name="Rectangle 3"/>
          <p:cNvSpPr>
            <a:spLocks noGrp="1" noChangeArrowheads="1"/>
          </p:cNvSpPr>
          <p:nvPr>
            <p:ph type="body" idx="1"/>
          </p:nvPr>
        </p:nvSpPr>
        <p:spPr>
          <a:xfrm>
            <a:off x="495300" y="1600200"/>
            <a:ext cx="3362028" cy="4525963"/>
          </a:xfrm>
        </p:spPr>
        <p:txBody>
          <a:bodyPr/>
          <a:lstStyle/>
          <a:p>
            <a:endParaRPr lang="en-AU" dirty="0"/>
          </a:p>
        </p:txBody>
      </p:sp>
      <p:pic>
        <p:nvPicPr>
          <p:cNvPr id="74757" name="Picture 5" descr="Bob_the_Butc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328" y="-747464"/>
            <a:ext cx="6048672" cy="806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906187"/>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0E77C2-1131-4A33-8F7D-B55CD308CD84}" type="slidenum">
              <a:rPr lang="en-US" smtClean="0"/>
              <a:pPr>
                <a:defRPr/>
              </a:pPr>
              <a:t>39</a:t>
            </a:fld>
            <a:endParaRPr lang="en-US"/>
          </a:p>
        </p:txBody>
      </p:sp>
    </p:spTree>
    <p:extLst>
      <p:ext uri="{BB962C8B-B14F-4D97-AF65-F5344CB8AC3E}">
        <p14:creationId xmlns:p14="http://schemas.microsoft.com/office/powerpoint/2010/main" val="3188463711"/>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0"/>
            <a:ext cx="9410700" cy="5937250"/>
          </a:xfrm>
        </p:spPr>
        <p:txBody>
          <a:bodyPr/>
          <a:lstStyle/>
          <a:p>
            <a:pPr>
              <a:lnSpc>
                <a:spcPct val="80000"/>
              </a:lnSpc>
              <a:buFontTx/>
              <a:buNone/>
            </a:pPr>
            <a:r>
              <a:rPr lang="en-US" sz="2400" b="1">
                <a:solidFill>
                  <a:srgbClr val="FFFF00"/>
                </a:solidFill>
              </a:rPr>
              <a:t>	HISTORY</a:t>
            </a:r>
          </a:p>
          <a:p>
            <a:pPr>
              <a:lnSpc>
                <a:spcPct val="80000"/>
              </a:lnSpc>
              <a:buFontTx/>
              <a:buNone/>
            </a:pPr>
            <a:r>
              <a:rPr lang="en-US" sz="1800" b="1"/>
              <a:t> </a:t>
            </a:r>
          </a:p>
          <a:p>
            <a:pPr>
              <a:lnSpc>
                <a:spcPct val="80000"/>
              </a:lnSpc>
              <a:buFontTx/>
              <a:buNone/>
            </a:pPr>
            <a:r>
              <a:rPr lang="en-US" sz="1800" b="1"/>
              <a:t>	</a:t>
            </a:r>
            <a:r>
              <a:rPr lang="en-US" sz="1800" b="1">
                <a:solidFill>
                  <a:srgbClr val="FFFF00"/>
                </a:solidFill>
              </a:rPr>
              <a:t>OBJECTIVE:   To breed a dual-purpose, fine-woolled </a:t>
            </a:r>
          </a:p>
          <a:p>
            <a:pPr>
              <a:lnSpc>
                <a:spcPct val="80000"/>
              </a:lnSpc>
              <a:buFontTx/>
              <a:buNone/>
            </a:pPr>
            <a:r>
              <a:rPr lang="en-US" sz="1800" b="1">
                <a:solidFill>
                  <a:srgbClr val="FFFF00"/>
                </a:solidFill>
              </a:rPr>
              <a:t>			  Merino-type, better adapted to marginal environments.</a:t>
            </a:r>
          </a:p>
          <a:p>
            <a:pPr>
              <a:lnSpc>
                <a:spcPct val="80000"/>
              </a:lnSpc>
              <a:buFontTx/>
              <a:buNone/>
            </a:pPr>
            <a:r>
              <a:rPr lang="en-US" sz="1800" b="1"/>
              <a:t> </a:t>
            </a:r>
          </a:p>
          <a:p>
            <a:pPr>
              <a:lnSpc>
                <a:spcPct val="80000"/>
              </a:lnSpc>
              <a:buFontTx/>
              <a:buNone/>
            </a:pPr>
            <a:r>
              <a:rPr lang="en-US" sz="1800" b="1">
                <a:solidFill>
                  <a:srgbClr val="CCFF99"/>
                </a:solidFill>
              </a:rPr>
              <a:t>	</a:t>
            </a:r>
            <a:r>
              <a:rPr lang="en-US" sz="1800" b="1">
                <a:solidFill>
                  <a:schemeClr val="accent1"/>
                </a:solidFill>
              </a:rPr>
              <a:t>BREEDING PROGRAMME:  Commenced in 1939 at Dohne </a:t>
            </a:r>
          </a:p>
          <a:p>
            <a:pPr>
              <a:lnSpc>
                <a:spcPct val="80000"/>
              </a:lnSpc>
              <a:buFontTx/>
              <a:buNone/>
            </a:pPr>
            <a:r>
              <a:rPr lang="en-US" sz="1800" b="1">
                <a:solidFill>
                  <a:schemeClr val="accent1"/>
                </a:solidFill>
              </a:rPr>
              <a:t>		    	 Agricultural Research Institute,  Stutterheim.</a:t>
            </a:r>
          </a:p>
          <a:p>
            <a:pPr>
              <a:lnSpc>
                <a:spcPct val="80000"/>
              </a:lnSpc>
              <a:buFontTx/>
              <a:buNone/>
            </a:pPr>
            <a:endParaRPr lang="en-US" sz="1800" b="1">
              <a:solidFill>
                <a:schemeClr val="accent1"/>
              </a:solidFill>
            </a:endParaRPr>
          </a:p>
          <a:p>
            <a:pPr>
              <a:lnSpc>
                <a:spcPct val="80000"/>
              </a:lnSpc>
              <a:buFontTx/>
              <a:buNone/>
            </a:pPr>
            <a:r>
              <a:rPr lang="en-US" sz="1800" b="1">
                <a:solidFill>
                  <a:schemeClr val="accent1"/>
                </a:solidFill>
              </a:rPr>
              <a:t>	German Mutton Merino rams  X  Merino ewes	</a:t>
            </a:r>
          </a:p>
          <a:p>
            <a:pPr>
              <a:lnSpc>
                <a:spcPct val="80000"/>
              </a:lnSpc>
              <a:buFontTx/>
              <a:buNone/>
            </a:pPr>
            <a:r>
              <a:rPr lang="en-US" sz="1800" b="1">
                <a:solidFill>
                  <a:schemeClr val="accent1"/>
                </a:solidFill>
              </a:rPr>
              <a:t>	</a:t>
            </a:r>
          </a:p>
          <a:p>
            <a:pPr>
              <a:lnSpc>
                <a:spcPct val="80000"/>
              </a:lnSpc>
              <a:buFontTx/>
              <a:buNone/>
            </a:pPr>
            <a:r>
              <a:rPr lang="en-US" sz="1800" b="1">
                <a:solidFill>
                  <a:schemeClr val="accent1"/>
                </a:solidFill>
              </a:rPr>
              <a:t>	Subsequent generations interbred and selected </a:t>
            </a:r>
          </a:p>
          <a:p>
            <a:pPr>
              <a:lnSpc>
                <a:spcPct val="80000"/>
              </a:lnSpc>
              <a:buFontTx/>
              <a:buNone/>
            </a:pPr>
            <a:r>
              <a:rPr lang="en-US" sz="1800" b="1">
                <a:solidFill>
                  <a:schemeClr val="accent1"/>
                </a:solidFill>
              </a:rPr>
              <a:t>	for desired type. 	</a:t>
            </a:r>
            <a:r>
              <a:rPr lang="en-US" sz="1800" b="1">
                <a:solidFill>
                  <a:srgbClr val="66FF66"/>
                </a:solidFill>
              </a:rPr>
              <a:t>  		</a:t>
            </a:r>
            <a:r>
              <a:rPr lang="en-US" sz="1800" b="1"/>
              <a:t>		</a:t>
            </a:r>
          </a:p>
          <a:p>
            <a:pPr>
              <a:lnSpc>
                <a:spcPct val="80000"/>
              </a:lnSpc>
              <a:buFontTx/>
              <a:buNone/>
            </a:pPr>
            <a:r>
              <a:rPr lang="en-US" sz="1800" b="1"/>
              <a:t>					</a:t>
            </a:r>
            <a:r>
              <a:rPr lang="en-US" sz="2000" b="1">
                <a:solidFill>
                  <a:srgbClr val="FF0000"/>
                </a:solidFill>
              </a:rPr>
              <a:t>Initiator:     JJJ Kotzé</a:t>
            </a:r>
          </a:p>
          <a:p>
            <a:pPr>
              <a:lnSpc>
                <a:spcPct val="80000"/>
              </a:lnSpc>
              <a:buFontTx/>
              <a:buNone/>
            </a:pPr>
            <a:r>
              <a:rPr lang="en-US" sz="1800" b="1"/>
              <a:t>	</a:t>
            </a:r>
            <a:r>
              <a:rPr lang="en-US" sz="1800" b="1">
                <a:solidFill>
                  <a:schemeClr val="accent1"/>
                </a:solidFill>
              </a:rPr>
              <a:t>FIRST PRIVATE STUD – 1942</a:t>
            </a:r>
          </a:p>
          <a:p>
            <a:pPr>
              <a:lnSpc>
                <a:spcPct val="80000"/>
              </a:lnSpc>
              <a:buFontTx/>
              <a:buNone/>
            </a:pPr>
            <a:r>
              <a:rPr lang="en-US" sz="1800" b="1">
                <a:solidFill>
                  <a:schemeClr val="accent1"/>
                </a:solidFill>
              </a:rPr>
              <a:t>					</a:t>
            </a:r>
          </a:p>
          <a:p>
            <a:pPr>
              <a:lnSpc>
                <a:spcPct val="80000"/>
              </a:lnSpc>
              <a:buFontTx/>
              <a:buNone/>
            </a:pPr>
            <a:r>
              <a:rPr lang="en-US" sz="1800" b="1">
                <a:solidFill>
                  <a:schemeClr val="accent1"/>
                </a:solidFill>
              </a:rPr>
              <a:t>					Gerald Featherstone </a:t>
            </a:r>
          </a:p>
          <a:p>
            <a:pPr>
              <a:lnSpc>
                <a:spcPct val="80000"/>
              </a:lnSpc>
              <a:buFontTx/>
              <a:buNone/>
            </a:pPr>
            <a:r>
              <a:rPr lang="en-US" sz="1800" b="1">
                <a:solidFill>
                  <a:schemeClr val="accent1"/>
                </a:solidFill>
              </a:rPr>
              <a:t>					Waterford Farm</a:t>
            </a:r>
          </a:p>
          <a:p>
            <a:pPr>
              <a:lnSpc>
                <a:spcPct val="80000"/>
              </a:lnSpc>
              <a:buFontTx/>
              <a:buNone/>
            </a:pPr>
            <a:r>
              <a:rPr lang="en-US" sz="1800" b="1">
                <a:solidFill>
                  <a:schemeClr val="accent1"/>
                </a:solidFill>
              </a:rPr>
              <a:t>					Stutterheim</a:t>
            </a:r>
          </a:p>
          <a:p>
            <a:pPr>
              <a:lnSpc>
                <a:spcPct val="80000"/>
              </a:lnSpc>
              <a:buFontTx/>
              <a:buNone/>
            </a:pPr>
            <a:r>
              <a:rPr lang="en-US" sz="1400"/>
              <a:t> </a:t>
            </a:r>
          </a:p>
        </p:txBody>
      </p:sp>
      <p:pic>
        <p:nvPicPr>
          <p:cNvPr id="8196" name="Picture 4" descr="OomKoot"/>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3244" y="2565400"/>
            <a:ext cx="2454143" cy="32400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197" name="Picture 5" descr="Gerald"/>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37" y="4076700"/>
            <a:ext cx="3589205" cy="25923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132932524"/>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0E77C2-1131-4A33-8F7D-B55CD308CD84}" type="slidenum">
              <a:rPr lang="en-US" smtClean="0"/>
              <a:pPr>
                <a:defRPr/>
              </a:pPr>
              <a:t>40</a:t>
            </a:fld>
            <a:endParaRPr lang="en-US"/>
          </a:p>
        </p:txBody>
      </p:sp>
    </p:spTree>
    <p:extLst>
      <p:ext uri="{BB962C8B-B14F-4D97-AF65-F5344CB8AC3E}">
        <p14:creationId xmlns:p14="http://schemas.microsoft.com/office/powerpoint/2010/main" val="3198606338"/>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3D27CA-85E6-4222-8082-796DCD991198}" type="slidenum">
              <a:rPr lang="en-US" smtClean="0"/>
              <a:pPr eaLnBrk="1" hangingPunct="1"/>
              <a:t>41</a:t>
            </a:fld>
            <a:endParaRPr lang="en-US" smtClean="0"/>
          </a:p>
        </p:txBody>
      </p:sp>
      <p:sp>
        <p:nvSpPr>
          <p:cNvPr id="12291" name="Rectangle 3"/>
          <p:cNvSpPr>
            <a:spLocks noChangeArrowheads="1"/>
          </p:cNvSpPr>
          <p:nvPr/>
        </p:nvSpPr>
        <p:spPr bwMode="auto">
          <a:xfrm>
            <a:off x="247650" y="228600"/>
            <a:ext cx="9410700" cy="6400800"/>
          </a:xfrm>
          <a:prstGeom prst="rect">
            <a:avLst/>
          </a:prstGeom>
          <a:noFill/>
          <a:ln w="9525">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a:solidFill>
                <a:srgbClr val="FFFF99"/>
              </a:solidFill>
              <a:latin typeface="Times New Roman" charset="0"/>
            </a:endParaRPr>
          </a:p>
        </p:txBody>
      </p:sp>
      <p:pic>
        <p:nvPicPr>
          <p:cNvPr id="12292" name="Picture 4" descr="1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0" y="0"/>
            <a:ext cx="10224446" cy="698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40EEA2-C52D-460C-ABB3-99FF842EEA65}" type="slidenum">
              <a:rPr lang="en-US" smtClean="0"/>
              <a:pPr eaLnBrk="1" hangingPunct="1"/>
              <a:t>42</a:t>
            </a:fld>
            <a:endParaRPr lang="en-US" smtClean="0"/>
          </a:p>
        </p:txBody>
      </p:sp>
      <p:sp>
        <p:nvSpPr>
          <p:cNvPr id="13315" name="Rectangle 2"/>
          <p:cNvSpPr>
            <a:spLocks noGrp="1" noChangeArrowheads="1"/>
          </p:cNvSpPr>
          <p:nvPr>
            <p:ph type="title"/>
          </p:nvPr>
        </p:nvSpPr>
        <p:spPr/>
        <p:txBody>
          <a:bodyPr/>
          <a:lstStyle/>
          <a:p>
            <a:pPr eaLnBrk="1" hangingPunct="1"/>
            <a:r>
              <a:rPr lang="en-US" b="1" smtClean="0">
                <a:solidFill>
                  <a:srgbClr val="66FFFF"/>
                </a:solidFill>
                <a:latin typeface="Century Gothic" pitchFamily="34" charset="0"/>
              </a:rPr>
              <a:t>Why Dohnes</a:t>
            </a:r>
            <a:r>
              <a:rPr lang="en-US" smtClean="0">
                <a:solidFill>
                  <a:srgbClr val="66FFFF"/>
                </a:solidFill>
              </a:rPr>
              <a:t>?</a:t>
            </a:r>
            <a:endParaRPr lang="en-AU" smtClean="0">
              <a:solidFill>
                <a:srgbClr val="66FFFF"/>
              </a:solidFill>
            </a:endParaRPr>
          </a:p>
        </p:txBody>
      </p:sp>
      <p:sp>
        <p:nvSpPr>
          <p:cNvPr id="13316" name="Rectangle 3"/>
          <p:cNvSpPr>
            <a:spLocks noGrp="1" noChangeArrowheads="1"/>
          </p:cNvSpPr>
          <p:nvPr>
            <p:ph type="body" idx="1"/>
          </p:nvPr>
        </p:nvSpPr>
        <p:spPr/>
        <p:txBody>
          <a:bodyPr/>
          <a:lstStyle/>
          <a:p>
            <a:pPr eaLnBrk="1" hangingPunct="1">
              <a:buFontTx/>
              <a:buNone/>
            </a:pPr>
            <a:endParaRPr lang="en-US" smtClean="0"/>
          </a:p>
          <a:p>
            <a:pPr eaLnBrk="1" hangingPunct="1">
              <a:buClr>
                <a:srgbClr val="FFFF99"/>
              </a:buClr>
              <a:buFont typeface="Wingdings" pitchFamily="2" charset="2"/>
              <a:buChar char=""/>
            </a:pPr>
            <a:r>
              <a:rPr lang="en-US" smtClean="0"/>
              <a:t> </a:t>
            </a:r>
            <a:r>
              <a:rPr lang="en-US" smtClean="0">
                <a:solidFill>
                  <a:srgbClr val="FFFF99"/>
                </a:solidFill>
                <a:latin typeface="Century Gothic" pitchFamily="34" charset="0"/>
              </a:rPr>
              <a:t>In the sheep industry, the Dohne is not  recognized as being the best in any one particular area or trait.</a:t>
            </a:r>
          </a:p>
          <a:p>
            <a:pPr eaLnBrk="1" hangingPunct="1">
              <a:buClr>
                <a:srgbClr val="FFFF99"/>
              </a:buClr>
              <a:buFont typeface="Wingdings" pitchFamily="2" charset="2"/>
              <a:buChar char=""/>
            </a:pPr>
            <a:endParaRPr lang="en-US" smtClean="0">
              <a:solidFill>
                <a:srgbClr val="FFFF99"/>
              </a:solidFill>
              <a:latin typeface="Century Gothic" pitchFamily="34" charset="0"/>
            </a:endParaRPr>
          </a:p>
          <a:p>
            <a:pPr eaLnBrk="1" hangingPunct="1">
              <a:buClr>
                <a:srgbClr val="FFFF99"/>
              </a:buClr>
              <a:buFont typeface="Wingdings" pitchFamily="2" charset="2"/>
              <a:buChar char=""/>
            </a:pPr>
            <a:r>
              <a:rPr lang="en-US" smtClean="0">
                <a:solidFill>
                  <a:srgbClr val="FFFF99"/>
                </a:solidFill>
                <a:latin typeface="Century Gothic" pitchFamily="34" charset="0"/>
              </a:rPr>
              <a:t> They certainly are not the biggest.</a:t>
            </a:r>
            <a:r>
              <a:rPr lang="en-US" smtClean="0">
                <a:solidFill>
                  <a:srgbClr val="FFFF99"/>
                </a:solidFill>
              </a:rPr>
              <a:t> </a:t>
            </a:r>
            <a:endParaRPr lang="en-AU" smtClean="0">
              <a:solidFill>
                <a:srgbClr val="FFFF99"/>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0E77C2-1131-4A33-8F7D-B55CD308CD84}" type="slidenum">
              <a:rPr lang="en-US" smtClean="0"/>
              <a:pPr>
                <a:defRPr/>
              </a:pPr>
              <a:t>43</a:t>
            </a:fld>
            <a:endParaRPr lang="en-US"/>
          </a:p>
        </p:txBody>
      </p:sp>
    </p:spTree>
    <p:extLst>
      <p:ext uri="{BB962C8B-B14F-4D97-AF65-F5344CB8AC3E}">
        <p14:creationId xmlns:p14="http://schemas.microsoft.com/office/powerpoint/2010/main" val="2736088295"/>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0E77C2-1131-4A33-8F7D-B55CD308CD84}" type="slidenum">
              <a:rPr lang="en-US" smtClean="0"/>
              <a:pPr>
                <a:defRPr/>
              </a:pPr>
              <a:t>44</a:t>
            </a:fld>
            <a:endParaRPr lang="en-US"/>
          </a:p>
        </p:txBody>
      </p:sp>
    </p:spTree>
    <p:extLst>
      <p:ext uri="{BB962C8B-B14F-4D97-AF65-F5344CB8AC3E}">
        <p14:creationId xmlns:p14="http://schemas.microsoft.com/office/powerpoint/2010/main" val="3224929113"/>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0E77C2-1131-4A33-8F7D-B55CD308CD84}" type="slidenum">
              <a:rPr lang="en-US" smtClean="0"/>
              <a:pPr>
                <a:defRPr/>
              </a:pPr>
              <a:t>45</a:t>
            </a:fld>
            <a:endParaRPr lang="en-US"/>
          </a:p>
        </p:txBody>
      </p:sp>
    </p:spTree>
    <p:extLst>
      <p:ext uri="{BB962C8B-B14F-4D97-AF65-F5344CB8AC3E}">
        <p14:creationId xmlns:p14="http://schemas.microsoft.com/office/powerpoint/2010/main" val="237395626"/>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68D9D0-B2AC-4BFA-9076-16180DA4698A}" type="slidenum">
              <a:rPr lang="en-US" smtClean="0"/>
              <a:pPr eaLnBrk="1" hangingPunct="1"/>
              <a:t>46</a:t>
            </a:fld>
            <a:endParaRPr lang="en-US" smtClean="0"/>
          </a:p>
        </p:txBody>
      </p:sp>
      <p:sp>
        <p:nvSpPr>
          <p:cNvPr id="65539" name="Rectangle 3"/>
          <p:cNvSpPr>
            <a:spLocks noGrp="1" noChangeArrowheads="1"/>
          </p:cNvSpPr>
          <p:nvPr>
            <p:ph type="body" idx="1"/>
          </p:nvPr>
        </p:nvSpPr>
        <p:spPr>
          <a:xfrm>
            <a:off x="825500" y="304800"/>
            <a:ext cx="8585200" cy="5867400"/>
          </a:xfrm>
        </p:spPr>
        <p:txBody>
          <a:bodyPr/>
          <a:lstStyle/>
          <a:p>
            <a:pPr eaLnBrk="1" hangingPunct="1">
              <a:buFontTx/>
              <a:buNone/>
            </a:pPr>
            <a:endParaRPr lang="en-US" sz="2400" smtClean="0"/>
          </a:p>
          <a:p>
            <a:pPr eaLnBrk="1" hangingPunct="1">
              <a:buClr>
                <a:srgbClr val="FFFF99"/>
              </a:buClr>
              <a:buFont typeface="Wingdings" pitchFamily="2" charset="2"/>
              <a:buChar char=""/>
            </a:pPr>
            <a:r>
              <a:rPr lang="en-US" sz="3000" smtClean="0">
                <a:latin typeface="Century Gothic" pitchFamily="34" charset="0"/>
              </a:rPr>
              <a:t> </a:t>
            </a:r>
            <a:r>
              <a:rPr lang="en-US" sz="3000" smtClean="0">
                <a:solidFill>
                  <a:srgbClr val="FFFF99"/>
                </a:solidFill>
                <a:latin typeface="Century Gothic" pitchFamily="34" charset="0"/>
              </a:rPr>
              <a:t>A Merino can cut more wool per head</a:t>
            </a:r>
          </a:p>
          <a:p>
            <a:pPr eaLnBrk="1" hangingPunct="1">
              <a:buClr>
                <a:srgbClr val="FFFF99"/>
              </a:buClr>
              <a:buFont typeface="Wingdings" pitchFamily="2" charset="2"/>
              <a:buChar char=""/>
            </a:pPr>
            <a:endParaRPr lang="en-US" sz="3000" smtClean="0">
              <a:solidFill>
                <a:srgbClr val="FFFF99"/>
              </a:solidFill>
              <a:latin typeface="Century Gothic" pitchFamily="34" charset="0"/>
            </a:endParaRPr>
          </a:p>
          <a:p>
            <a:pPr eaLnBrk="1" hangingPunct="1">
              <a:buClr>
                <a:srgbClr val="FFFF99"/>
              </a:buClr>
              <a:buFont typeface="Wingdings" pitchFamily="2" charset="2"/>
              <a:buChar char=""/>
            </a:pPr>
            <a:r>
              <a:rPr lang="en-US" sz="3000" smtClean="0">
                <a:solidFill>
                  <a:srgbClr val="FFFF99"/>
                </a:solidFill>
                <a:latin typeface="Century Gothic" pitchFamily="34" charset="0"/>
              </a:rPr>
              <a:t> A Texel might have a better carcass.</a:t>
            </a:r>
          </a:p>
          <a:p>
            <a:pPr eaLnBrk="1" hangingPunct="1">
              <a:buClr>
                <a:srgbClr val="FFFF99"/>
              </a:buClr>
              <a:buFont typeface="Wingdings" pitchFamily="2" charset="2"/>
              <a:buChar char=""/>
            </a:pPr>
            <a:endParaRPr lang="en-US" sz="3000" smtClean="0">
              <a:solidFill>
                <a:srgbClr val="FFFF99"/>
              </a:solidFill>
              <a:latin typeface="Century Gothic" pitchFamily="34" charset="0"/>
            </a:endParaRPr>
          </a:p>
          <a:p>
            <a:pPr eaLnBrk="1" hangingPunct="1">
              <a:buClr>
                <a:srgbClr val="FFFF99"/>
              </a:buClr>
              <a:buFont typeface="Wingdings" pitchFamily="2" charset="2"/>
              <a:buChar char=""/>
            </a:pPr>
            <a:r>
              <a:rPr lang="en-US" sz="3000" smtClean="0">
                <a:solidFill>
                  <a:srgbClr val="FFFF99"/>
                </a:solidFill>
                <a:latin typeface="Century Gothic" pitchFamily="34" charset="0"/>
              </a:rPr>
              <a:t> A pure White Suffolk might grow faster.</a:t>
            </a:r>
          </a:p>
          <a:p>
            <a:pPr eaLnBrk="1" hangingPunct="1">
              <a:buClr>
                <a:srgbClr val="FFFF99"/>
              </a:buClr>
              <a:buFont typeface="Wingdings" pitchFamily="2" charset="2"/>
              <a:buChar char=""/>
            </a:pPr>
            <a:endParaRPr lang="en-US" sz="3000" smtClean="0">
              <a:solidFill>
                <a:srgbClr val="FFFF99"/>
              </a:solidFill>
              <a:latin typeface="Century Gothic" pitchFamily="34" charset="0"/>
            </a:endParaRPr>
          </a:p>
          <a:p>
            <a:pPr eaLnBrk="1" hangingPunct="1">
              <a:buClr>
                <a:srgbClr val="FFFF99"/>
              </a:buClr>
              <a:buFont typeface="Wingdings" pitchFamily="2" charset="2"/>
              <a:buChar char=""/>
            </a:pPr>
            <a:r>
              <a:rPr lang="en-US" sz="3000" smtClean="0">
                <a:solidFill>
                  <a:srgbClr val="FFFF99"/>
                </a:solidFill>
                <a:latin typeface="Century Gothic" pitchFamily="34" charset="0"/>
              </a:rPr>
              <a:t> A Finn might have more lambs.</a:t>
            </a:r>
          </a:p>
          <a:p>
            <a:pPr eaLnBrk="1" hangingPunct="1">
              <a:buClr>
                <a:srgbClr val="FFFF99"/>
              </a:buClr>
              <a:buFont typeface="Wingdings" pitchFamily="2" charset="2"/>
              <a:buChar char=""/>
            </a:pPr>
            <a:endParaRPr lang="en-US" sz="3000" smtClean="0">
              <a:solidFill>
                <a:srgbClr val="FFFF99"/>
              </a:solidFill>
              <a:latin typeface="Century Gothic" pitchFamily="34" charset="0"/>
            </a:endParaRPr>
          </a:p>
          <a:p>
            <a:pPr eaLnBrk="1" hangingPunct="1">
              <a:buClr>
                <a:srgbClr val="FFFF99"/>
              </a:buClr>
              <a:buFont typeface="Wingdings" pitchFamily="2" charset="2"/>
              <a:buChar char=""/>
            </a:pPr>
            <a:r>
              <a:rPr lang="en-US" sz="3000" smtClean="0">
                <a:solidFill>
                  <a:srgbClr val="FFFF99"/>
                </a:solidFill>
                <a:latin typeface="Century Gothic" pitchFamily="34" charset="0"/>
              </a:rPr>
              <a:t> A Damara might be hardier or tougher.</a:t>
            </a:r>
            <a:endParaRPr lang="en-AU" sz="3000" smtClean="0">
              <a:solidFill>
                <a:srgbClr val="FFFF99"/>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 calcmode="lin" valueType="num">
                                      <p:cBhvr additive="base">
                                        <p:cTn id="7" dur="500" fill="hold"/>
                                        <p:tgtEl>
                                          <p:spTgt spid="6553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5539">
                                            <p:txEl>
                                              <p:pRg st="3" end="3"/>
                                            </p:txEl>
                                          </p:spTgt>
                                        </p:tgtEl>
                                        <p:attrNameLst>
                                          <p:attrName>style.visibility</p:attrName>
                                        </p:attrNameLst>
                                      </p:cBhvr>
                                      <p:to>
                                        <p:strVal val="visible"/>
                                      </p:to>
                                    </p:set>
                                    <p:anim calcmode="lin" valueType="num">
                                      <p:cBhvr additive="base">
                                        <p:cTn id="12" dur="500" fill="hold"/>
                                        <p:tgtEl>
                                          <p:spTgt spid="65539">
                                            <p:txEl>
                                              <p:pRg st="3" end="3"/>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5539">
                                            <p:txEl>
                                              <p:pRg st="3" end="3"/>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5539">
                                            <p:txEl>
                                              <p:pRg st="5" end="5"/>
                                            </p:txEl>
                                          </p:spTgt>
                                        </p:tgtEl>
                                        <p:attrNameLst>
                                          <p:attrName>style.visibility</p:attrName>
                                        </p:attrNameLst>
                                      </p:cBhvr>
                                      <p:to>
                                        <p:strVal val="visible"/>
                                      </p:to>
                                    </p:set>
                                    <p:anim calcmode="lin" valueType="num">
                                      <p:cBhvr additive="base">
                                        <p:cTn id="17" dur="500" fill="hold"/>
                                        <p:tgtEl>
                                          <p:spTgt spid="65539">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5539">
                                            <p:txEl>
                                              <p:pRg st="5" end="5"/>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5539">
                                            <p:txEl>
                                              <p:pRg st="7" end="7"/>
                                            </p:txEl>
                                          </p:spTgt>
                                        </p:tgtEl>
                                        <p:attrNameLst>
                                          <p:attrName>style.visibility</p:attrName>
                                        </p:attrNameLst>
                                      </p:cBhvr>
                                      <p:to>
                                        <p:strVal val="visible"/>
                                      </p:to>
                                    </p:set>
                                    <p:anim calcmode="lin" valueType="num">
                                      <p:cBhvr additive="base">
                                        <p:cTn id="22" dur="500" fill="hold"/>
                                        <p:tgtEl>
                                          <p:spTgt spid="65539">
                                            <p:txEl>
                                              <p:pRg st="7" end="7"/>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5539">
                                            <p:txEl>
                                              <p:pRg st="7" end="7"/>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65539">
                                            <p:txEl>
                                              <p:pRg st="9" end="9"/>
                                            </p:txEl>
                                          </p:spTgt>
                                        </p:tgtEl>
                                        <p:attrNameLst>
                                          <p:attrName>style.visibility</p:attrName>
                                        </p:attrNameLst>
                                      </p:cBhvr>
                                      <p:to>
                                        <p:strVal val="visible"/>
                                      </p:to>
                                    </p:set>
                                    <p:anim calcmode="lin" valueType="num">
                                      <p:cBhvr additive="base">
                                        <p:cTn id="27" dur="500" fill="hold"/>
                                        <p:tgtEl>
                                          <p:spTgt spid="65539">
                                            <p:txEl>
                                              <p:pRg st="9" end="9"/>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553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advAuto="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A6A66A-C2D7-4B7A-8FCA-53A7F6D06628}" type="slidenum">
              <a:rPr lang="en-US" smtClean="0"/>
              <a:pPr eaLnBrk="1" hangingPunct="1"/>
              <a:t>47</a:t>
            </a:fld>
            <a:endParaRPr lang="en-US" smtClean="0"/>
          </a:p>
        </p:txBody>
      </p:sp>
      <p:sp>
        <p:nvSpPr>
          <p:cNvPr id="66563" name="Rectangle 3"/>
          <p:cNvSpPr>
            <a:spLocks noGrp="1" noChangeArrowheads="1"/>
          </p:cNvSpPr>
          <p:nvPr>
            <p:ph type="body" idx="1"/>
          </p:nvPr>
        </p:nvSpPr>
        <p:spPr>
          <a:xfrm>
            <a:off x="330200" y="762000"/>
            <a:ext cx="9080500" cy="5257800"/>
          </a:xfrm>
        </p:spPr>
        <p:txBody>
          <a:bodyPr/>
          <a:lstStyle/>
          <a:p>
            <a:pPr eaLnBrk="1" hangingPunct="1">
              <a:buClr>
                <a:srgbClr val="66FFFF"/>
              </a:buClr>
              <a:buSzPct val="200000"/>
              <a:buFont typeface="Wingdings" pitchFamily="2" charset="2"/>
              <a:buChar char="ü"/>
            </a:pPr>
            <a:endParaRPr lang="en-US" sz="2800" smtClean="0"/>
          </a:p>
          <a:p>
            <a:pPr eaLnBrk="1" hangingPunct="1">
              <a:buClr>
                <a:srgbClr val="66FFFF"/>
              </a:buClr>
              <a:buSzPct val="200000"/>
              <a:buFont typeface="Wingdings" pitchFamily="2" charset="2"/>
              <a:buChar char="ü"/>
            </a:pPr>
            <a:r>
              <a:rPr lang="en-US" sz="2800" smtClean="0">
                <a:latin typeface="Century Gothic" pitchFamily="34" charset="0"/>
              </a:rPr>
              <a:t> </a:t>
            </a:r>
            <a:r>
              <a:rPr lang="en-US" sz="2800" smtClean="0">
                <a:solidFill>
                  <a:srgbClr val="FFFF99"/>
                </a:solidFill>
                <a:latin typeface="Century Gothic" pitchFamily="34" charset="0"/>
              </a:rPr>
              <a:t>But the Dohne is very good at all the above. </a:t>
            </a:r>
          </a:p>
          <a:p>
            <a:pPr eaLnBrk="1" hangingPunct="1">
              <a:buClr>
                <a:srgbClr val="66FFFF"/>
              </a:buClr>
              <a:buSzPct val="200000"/>
              <a:buFont typeface="Wingdings" pitchFamily="2" charset="2"/>
              <a:buChar char="ü"/>
            </a:pPr>
            <a:endParaRPr lang="en-US" sz="2800" smtClean="0">
              <a:solidFill>
                <a:srgbClr val="FFFF99"/>
              </a:solidFill>
              <a:latin typeface="Century Gothic" pitchFamily="34" charset="0"/>
            </a:endParaRPr>
          </a:p>
          <a:p>
            <a:pPr eaLnBrk="1" hangingPunct="1">
              <a:buClr>
                <a:srgbClr val="66FFFF"/>
              </a:buClr>
              <a:buSzPct val="200000"/>
              <a:buFont typeface="Wingdings" pitchFamily="2" charset="2"/>
              <a:buChar char="ü"/>
            </a:pPr>
            <a:r>
              <a:rPr lang="en-US" sz="2800" smtClean="0">
                <a:solidFill>
                  <a:srgbClr val="FFFF99"/>
                </a:solidFill>
                <a:latin typeface="Century Gothic" pitchFamily="34" charset="0"/>
              </a:rPr>
              <a:t> It is a very uncomplicated sheep and as you learn more about the breed, you will understand better, how and why it can do what it does.</a:t>
            </a:r>
          </a:p>
          <a:p>
            <a:pPr eaLnBrk="1" hangingPunct="1">
              <a:buClr>
                <a:srgbClr val="66FFFF"/>
              </a:buClr>
              <a:buSzPct val="200000"/>
              <a:buFont typeface="Wingdings" pitchFamily="2" charset="2"/>
              <a:buChar char="ü"/>
            </a:pPr>
            <a:endParaRPr lang="en-US" sz="2800" smtClean="0">
              <a:solidFill>
                <a:srgbClr val="FFFF99"/>
              </a:solidFill>
              <a:latin typeface="Century Gothic" pitchFamily="34" charset="0"/>
            </a:endParaRPr>
          </a:p>
          <a:p>
            <a:pPr eaLnBrk="1" hangingPunct="1">
              <a:buClr>
                <a:srgbClr val="66FFFF"/>
              </a:buClr>
              <a:buSzPct val="200000"/>
              <a:buFont typeface="Wingdings" pitchFamily="2" charset="2"/>
              <a:buChar char="ü"/>
            </a:pPr>
            <a:r>
              <a:rPr lang="en-US" sz="3600" smtClean="0">
                <a:solidFill>
                  <a:srgbClr val="66FFFF"/>
                </a:solidFill>
                <a:latin typeface="Century Gothic" pitchFamily="34" charset="0"/>
              </a:rPr>
              <a:t> It is the best multi purpose woolled sheep in the world today.</a:t>
            </a:r>
            <a:endParaRPr lang="en-AU" sz="3600" smtClean="0">
              <a:solidFill>
                <a:srgbClr val="66FFFF"/>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 calcmode="lin" valueType="num">
                                      <p:cBhvr additive="base">
                                        <p:cTn id="7" dur="500" fill="hold"/>
                                        <p:tgtEl>
                                          <p:spTgt spid="6656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6563">
                                            <p:txEl>
                                              <p:pRg st="3" end="3"/>
                                            </p:txEl>
                                          </p:spTgt>
                                        </p:tgtEl>
                                        <p:attrNameLst>
                                          <p:attrName>style.visibility</p:attrName>
                                        </p:attrNameLst>
                                      </p:cBhvr>
                                      <p:to>
                                        <p:strVal val="visible"/>
                                      </p:to>
                                    </p:set>
                                    <p:anim calcmode="lin" valueType="num">
                                      <p:cBhvr additive="base">
                                        <p:cTn id="12" dur="500" fill="hold"/>
                                        <p:tgtEl>
                                          <p:spTgt spid="66563">
                                            <p:txEl>
                                              <p:pRg st="3" end="3"/>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6563">
                                            <p:txEl>
                                              <p:pRg st="3" end="3"/>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6563">
                                            <p:txEl>
                                              <p:pRg st="5" end="5"/>
                                            </p:txEl>
                                          </p:spTgt>
                                        </p:tgtEl>
                                        <p:attrNameLst>
                                          <p:attrName>style.visibility</p:attrName>
                                        </p:attrNameLst>
                                      </p:cBhvr>
                                      <p:to>
                                        <p:strVal val="visible"/>
                                      </p:to>
                                    </p:set>
                                    <p:anim calcmode="lin" valueType="num">
                                      <p:cBhvr additive="base">
                                        <p:cTn id="17" dur="500" fill="hold"/>
                                        <p:tgtEl>
                                          <p:spTgt spid="66563">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65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DA186E-259B-483C-A92A-7A46FD320DE3}" type="slidenum">
              <a:rPr lang="en-US" smtClean="0"/>
              <a:pPr eaLnBrk="1" hangingPunct="1"/>
              <a:t>48</a:t>
            </a:fld>
            <a:endParaRPr lang="en-US" smtClean="0"/>
          </a:p>
        </p:txBody>
      </p:sp>
      <p:pic>
        <p:nvPicPr>
          <p:cNvPr id="17411" name="Picture 8" descr="slide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9472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Grp="1" noChangeArrowheads="1"/>
          </p:cNvSpPr>
          <p:nvPr>
            <p:ph type="title" idx="4294967295"/>
          </p:nvPr>
        </p:nvSpPr>
        <p:spPr>
          <a:xfrm>
            <a:off x="428625" y="692150"/>
            <a:ext cx="9080500" cy="838200"/>
          </a:xfrm>
        </p:spPr>
        <p:txBody>
          <a:bodyPr/>
          <a:lstStyle/>
          <a:p>
            <a:pPr eaLnBrk="1" hangingPunct="1"/>
            <a:r>
              <a:rPr lang="en-US" b="1" dirty="0" smtClean="0">
                <a:solidFill>
                  <a:srgbClr val="FFFF99"/>
                </a:solidFill>
                <a:latin typeface="Century Gothic" pitchFamily="34" charset="0"/>
              </a:rPr>
              <a:t>F2 Commercial ewes just before mating in 2004</a:t>
            </a:r>
            <a:br>
              <a:rPr lang="en-US" b="1" dirty="0" smtClean="0">
                <a:solidFill>
                  <a:srgbClr val="FFFF99"/>
                </a:solidFill>
                <a:latin typeface="Century Gothic" pitchFamily="34" charset="0"/>
              </a:rPr>
            </a:br>
            <a:r>
              <a:rPr lang="en-US" b="1" i="1" u="sng" dirty="0" smtClean="0">
                <a:solidFill>
                  <a:srgbClr val="FFFF99"/>
                </a:solidFill>
                <a:latin typeface="Century Gothic" pitchFamily="34" charset="0"/>
              </a:rPr>
              <a:t>*</a:t>
            </a:r>
            <a:r>
              <a:rPr lang="en-US" i="1" u="sng" dirty="0" smtClean="0">
                <a:solidFill>
                  <a:srgbClr val="FFFF99"/>
                </a:solidFill>
                <a:latin typeface="Century Gothic" pitchFamily="34" charset="0"/>
              </a:rPr>
              <a:t>Note:</a:t>
            </a:r>
            <a:r>
              <a:rPr lang="en-US" b="1" i="1" u="sng" dirty="0" smtClean="0">
                <a:solidFill>
                  <a:srgbClr val="FFFF99"/>
                </a:solidFill>
                <a:latin typeface="Century Gothic" pitchFamily="34" charset="0"/>
              </a:rPr>
              <a:t> </a:t>
            </a:r>
            <a:r>
              <a:rPr lang="en-US" i="1" dirty="0" smtClean="0">
                <a:solidFill>
                  <a:srgbClr val="FFFF99"/>
                </a:solidFill>
                <a:latin typeface="Century Gothic" pitchFamily="34" charset="0"/>
              </a:rPr>
              <a:t>Condition Score</a:t>
            </a:r>
            <a:endParaRPr lang="en-AU" i="1" dirty="0" smtClean="0">
              <a:solidFill>
                <a:srgbClr val="FFFF99"/>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1C259C-578C-4DC6-83E5-DD2554D9D7DF}" type="slidenum">
              <a:rPr lang="en-US" smtClean="0"/>
              <a:pPr eaLnBrk="1" hangingPunct="1"/>
              <a:t>49</a:t>
            </a:fld>
            <a:endParaRPr lang="en-US" smtClean="0"/>
          </a:p>
        </p:txBody>
      </p:sp>
      <p:sp>
        <p:nvSpPr>
          <p:cNvPr id="18435" name="Rectangle 2"/>
          <p:cNvSpPr>
            <a:spLocks noGrp="1" noChangeArrowheads="1"/>
          </p:cNvSpPr>
          <p:nvPr>
            <p:ph type="title"/>
          </p:nvPr>
        </p:nvSpPr>
        <p:spPr/>
        <p:txBody>
          <a:bodyPr/>
          <a:lstStyle/>
          <a:p>
            <a:pPr eaLnBrk="1" hangingPunct="1"/>
            <a:r>
              <a:rPr lang="en-US" sz="5400" b="1" smtClean="0">
                <a:solidFill>
                  <a:srgbClr val="FFFF99"/>
                </a:solidFill>
                <a:latin typeface="Century Gothic" pitchFamily="34" charset="0"/>
              </a:rPr>
              <a:t>2004 Matings</a:t>
            </a:r>
            <a:r>
              <a:rPr lang="en-US" smtClean="0"/>
              <a:t/>
            </a:r>
            <a:br>
              <a:rPr lang="en-US" smtClean="0"/>
            </a:br>
            <a:endParaRPr lang="en-AU" smtClean="0"/>
          </a:p>
        </p:txBody>
      </p:sp>
      <p:sp>
        <p:nvSpPr>
          <p:cNvPr id="68611" name="Rectangle 3"/>
          <p:cNvSpPr>
            <a:spLocks noGrp="1" noChangeArrowheads="1"/>
          </p:cNvSpPr>
          <p:nvPr>
            <p:ph type="body" idx="1"/>
          </p:nvPr>
        </p:nvSpPr>
        <p:spPr/>
        <p:txBody>
          <a:bodyPr/>
          <a:lstStyle/>
          <a:p>
            <a:pPr eaLnBrk="1" hangingPunct="1">
              <a:buClr>
                <a:srgbClr val="FFFF99"/>
              </a:buClr>
              <a:buFont typeface="Wingdings" pitchFamily="2" charset="2"/>
              <a:buChar char=""/>
            </a:pPr>
            <a:r>
              <a:rPr lang="en-US" sz="2800" smtClean="0">
                <a:latin typeface="Century Gothic" pitchFamily="34" charset="0"/>
              </a:rPr>
              <a:t> </a:t>
            </a:r>
            <a:r>
              <a:rPr lang="en-US" sz="2800" smtClean="0">
                <a:solidFill>
                  <a:srgbClr val="FFFF99"/>
                </a:solidFill>
                <a:latin typeface="Century Gothic" pitchFamily="34" charset="0"/>
              </a:rPr>
              <a:t>In 2004 we mated 4,106 F1 and F2 ewes. This included 1100 maidens</a:t>
            </a:r>
          </a:p>
          <a:p>
            <a:pPr eaLnBrk="1" hangingPunct="1">
              <a:buClr>
                <a:srgbClr val="FFFF99"/>
              </a:buClr>
              <a:buFont typeface="Wingdings" pitchFamily="2" charset="2"/>
              <a:buChar char=""/>
            </a:pPr>
            <a:endParaRPr lang="en-US" sz="2800" smtClean="0">
              <a:solidFill>
                <a:srgbClr val="FFFF99"/>
              </a:solidFill>
              <a:latin typeface="Century Gothic" pitchFamily="34" charset="0"/>
            </a:endParaRPr>
          </a:p>
          <a:p>
            <a:pPr eaLnBrk="1" hangingPunct="1">
              <a:buClr>
                <a:srgbClr val="FFFF99"/>
              </a:buClr>
              <a:buFont typeface="Wingdings" pitchFamily="2" charset="2"/>
              <a:buChar char=""/>
            </a:pPr>
            <a:r>
              <a:rPr lang="en-US" sz="2800" smtClean="0">
                <a:solidFill>
                  <a:srgbClr val="FFFF99"/>
                </a:solidFill>
                <a:latin typeface="Century Gothic" pitchFamily="34" charset="0"/>
              </a:rPr>
              <a:t> We put the Dohne Rams in on the 30</a:t>
            </a:r>
            <a:r>
              <a:rPr lang="en-US" sz="2800" baseline="30000" smtClean="0">
                <a:solidFill>
                  <a:srgbClr val="FFFF99"/>
                </a:solidFill>
                <a:latin typeface="Century Gothic" pitchFamily="34" charset="0"/>
              </a:rPr>
              <a:t>th</a:t>
            </a:r>
            <a:r>
              <a:rPr lang="en-US" sz="2800" smtClean="0">
                <a:solidFill>
                  <a:srgbClr val="FFFF99"/>
                </a:solidFill>
                <a:latin typeface="Century Gothic" pitchFamily="34" charset="0"/>
              </a:rPr>
              <a:t> January. </a:t>
            </a:r>
          </a:p>
          <a:p>
            <a:pPr eaLnBrk="1" hangingPunct="1">
              <a:buClr>
                <a:srgbClr val="FFFF99"/>
              </a:buClr>
              <a:buFont typeface="Wingdings" pitchFamily="2" charset="2"/>
              <a:buChar char=""/>
            </a:pPr>
            <a:endParaRPr lang="en-US" sz="2800" smtClean="0">
              <a:solidFill>
                <a:srgbClr val="FFFF99"/>
              </a:solidFill>
              <a:latin typeface="Century Gothic" pitchFamily="34" charset="0"/>
            </a:endParaRPr>
          </a:p>
          <a:p>
            <a:pPr eaLnBrk="1" hangingPunct="1">
              <a:buClr>
                <a:srgbClr val="FFFF99"/>
              </a:buClr>
              <a:buFont typeface="Wingdings" pitchFamily="2" charset="2"/>
              <a:buChar char=""/>
            </a:pPr>
            <a:r>
              <a:rPr lang="en-US" sz="2800" smtClean="0">
                <a:solidFill>
                  <a:srgbClr val="FFFF99"/>
                </a:solidFill>
                <a:latin typeface="Century Gothic" pitchFamily="34" charset="0"/>
              </a:rPr>
              <a:t> We removed them on the 5</a:t>
            </a:r>
            <a:r>
              <a:rPr lang="en-US" sz="2800" baseline="30000" smtClean="0">
                <a:solidFill>
                  <a:srgbClr val="FFFF99"/>
                </a:solidFill>
                <a:latin typeface="Century Gothic" pitchFamily="34" charset="0"/>
              </a:rPr>
              <a:t>th</a:t>
            </a:r>
            <a:r>
              <a:rPr lang="en-US" sz="2800" smtClean="0">
                <a:solidFill>
                  <a:srgbClr val="FFFF99"/>
                </a:solidFill>
                <a:latin typeface="Century Gothic" pitchFamily="34" charset="0"/>
              </a:rPr>
              <a:t> of March.</a:t>
            </a:r>
          </a:p>
          <a:p>
            <a:pPr eaLnBrk="1" hangingPunct="1">
              <a:buClr>
                <a:srgbClr val="FFFF99"/>
              </a:buClr>
              <a:buFont typeface="Wingdings" pitchFamily="2" charset="2"/>
              <a:buChar char=""/>
            </a:pPr>
            <a:endParaRPr lang="en-US" sz="2800" smtClean="0">
              <a:solidFill>
                <a:srgbClr val="FFFF99"/>
              </a:solidFill>
              <a:latin typeface="Century Gothic" pitchFamily="34" charset="0"/>
            </a:endParaRPr>
          </a:p>
          <a:p>
            <a:pPr eaLnBrk="1" hangingPunct="1">
              <a:buClr>
                <a:srgbClr val="FFFF99"/>
              </a:buClr>
              <a:buFont typeface="Wingdings" pitchFamily="2" charset="2"/>
              <a:buChar char=""/>
            </a:pPr>
            <a:r>
              <a:rPr lang="en-US" sz="2800" smtClean="0">
                <a:solidFill>
                  <a:srgbClr val="FFFF99"/>
                </a:solidFill>
                <a:latin typeface="Century Gothic" pitchFamily="34" charset="0"/>
              </a:rPr>
              <a:t> A mating of 35 days.</a:t>
            </a:r>
            <a:endParaRPr lang="en-AU" sz="2800" smtClean="0">
              <a:solidFill>
                <a:srgbClr val="FFFF99"/>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8611">
                                            <p:txEl>
                                              <p:pRg st="2" end="2"/>
                                            </p:txEl>
                                          </p:spTgt>
                                        </p:tgtEl>
                                        <p:attrNameLst>
                                          <p:attrName>style.visibility</p:attrName>
                                        </p:attrNameLst>
                                      </p:cBhvr>
                                      <p:to>
                                        <p:strVal val="visible"/>
                                      </p:to>
                                    </p:set>
                                    <p:anim calcmode="lin" valueType="num">
                                      <p:cBhvr additive="base">
                                        <p:cTn id="12" dur="500" fill="hold"/>
                                        <p:tgtEl>
                                          <p:spTgt spid="68611">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8611">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8611">
                                            <p:txEl>
                                              <p:pRg st="4" end="4"/>
                                            </p:txEl>
                                          </p:spTgt>
                                        </p:tgtEl>
                                        <p:attrNameLst>
                                          <p:attrName>style.visibility</p:attrName>
                                        </p:attrNameLst>
                                      </p:cBhvr>
                                      <p:to>
                                        <p:strVal val="visible"/>
                                      </p:to>
                                    </p:set>
                                    <p:anim calcmode="lin" valueType="num">
                                      <p:cBhvr additive="base">
                                        <p:cTn id="17" dur="500" fill="hold"/>
                                        <p:tgtEl>
                                          <p:spTgt spid="68611">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8611">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8611">
                                            <p:txEl>
                                              <p:pRg st="6" end="6"/>
                                            </p:txEl>
                                          </p:spTgt>
                                        </p:tgtEl>
                                        <p:attrNameLst>
                                          <p:attrName>style.visibility</p:attrName>
                                        </p:attrNameLst>
                                      </p:cBhvr>
                                      <p:to>
                                        <p:strVal val="visible"/>
                                      </p:to>
                                    </p:set>
                                    <p:anim calcmode="lin" valueType="num">
                                      <p:cBhvr additive="base">
                                        <p:cTn id="22" dur="500" fill="hold"/>
                                        <p:tgtEl>
                                          <p:spTgt spid="68611">
                                            <p:txEl>
                                              <p:pRg st="6" end="6"/>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86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Dohne Field Day 1949  0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727" y="188913"/>
            <a:ext cx="5174854" cy="2876550"/>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Inuagural meeting Field Day, May 1966 at Dohne  0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5106" y="2492375"/>
            <a:ext cx="4830894" cy="3328988"/>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1st Logo 1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9352" y="333375"/>
            <a:ext cx="2017316" cy="1397000"/>
          </a:xfrm>
          <a:prstGeom prst="rect">
            <a:avLst/>
          </a:prstGeom>
          <a:noFill/>
          <a:extLst>
            <a:ext uri="{909E8E84-426E-40DD-AFC4-6F175D3DCCD1}">
              <a14:hiddenFill xmlns:a14="http://schemas.microsoft.com/office/drawing/2010/main">
                <a:solidFill>
                  <a:srgbClr val="FFFFFF"/>
                </a:solidFill>
              </a14:hiddenFill>
            </a:ext>
          </a:extLst>
        </p:spPr>
      </p:pic>
      <p:pic>
        <p:nvPicPr>
          <p:cNvPr id="34823" name="Picture 7" descr="Inuagural meeting Field Day, May 1966 at Dohne 09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37" y="3200400"/>
            <a:ext cx="52832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4824" name="Text Box 8"/>
          <p:cNvSpPr txBox="1">
            <a:spLocks noChangeArrowheads="1"/>
          </p:cNvSpPr>
          <p:nvPr/>
        </p:nvSpPr>
        <p:spPr bwMode="auto">
          <a:xfrm>
            <a:off x="4017433" y="260351"/>
            <a:ext cx="6976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1"/>
                </a:solidFill>
              </a:rPr>
              <a:t>1949</a:t>
            </a:r>
          </a:p>
        </p:txBody>
      </p:sp>
      <p:sp>
        <p:nvSpPr>
          <p:cNvPr id="34825" name="Text Box 9"/>
          <p:cNvSpPr txBox="1">
            <a:spLocks noChangeArrowheads="1"/>
          </p:cNvSpPr>
          <p:nvPr/>
        </p:nvSpPr>
        <p:spPr bwMode="auto">
          <a:xfrm>
            <a:off x="6980635" y="1844676"/>
            <a:ext cx="1638961"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chemeClr val="accent1"/>
                </a:solidFill>
              </a:rPr>
              <a:t>First Logo</a:t>
            </a:r>
          </a:p>
        </p:txBody>
      </p:sp>
      <p:sp>
        <p:nvSpPr>
          <p:cNvPr id="34826" name="Text Box 10"/>
          <p:cNvSpPr txBox="1">
            <a:spLocks noChangeArrowheads="1"/>
          </p:cNvSpPr>
          <p:nvPr/>
        </p:nvSpPr>
        <p:spPr bwMode="auto">
          <a:xfrm>
            <a:off x="5711429" y="5897564"/>
            <a:ext cx="3922844"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chemeClr val="accent1"/>
                </a:solidFill>
              </a:rPr>
              <a:t>Mr Kotzé demonstrating  at the inaugural meeting of the Society in May 1966</a:t>
            </a:r>
          </a:p>
        </p:txBody>
      </p:sp>
    </p:spTree>
    <p:extLst>
      <p:ext uri="{BB962C8B-B14F-4D97-AF65-F5344CB8AC3E}">
        <p14:creationId xmlns:p14="http://schemas.microsoft.com/office/powerpoint/2010/main" val="2913687352"/>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13244D-9EBF-440B-9C1E-220433A04343}" type="slidenum">
              <a:rPr lang="en-US" smtClean="0"/>
              <a:pPr eaLnBrk="1" hangingPunct="1"/>
              <a:t>50</a:t>
            </a:fld>
            <a:endParaRPr lang="en-US" smtClean="0"/>
          </a:p>
        </p:txBody>
      </p:sp>
      <p:sp>
        <p:nvSpPr>
          <p:cNvPr id="19459" name="Rectangle 2"/>
          <p:cNvSpPr>
            <a:spLocks noGrp="1" noChangeArrowheads="1"/>
          </p:cNvSpPr>
          <p:nvPr>
            <p:ph type="title"/>
          </p:nvPr>
        </p:nvSpPr>
        <p:spPr/>
        <p:txBody>
          <a:bodyPr/>
          <a:lstStyle/>
          <a:p>
            <a:pPr eaLnBrk="1" hangingPunct="1"/>
            <a:r>
              <a:rPr lang="en-US" sz="4800" b="1" smtClean="0">
                <a:solidFill>
                  <a:srgbClr val="FFFF99"/>
                </a:solidFill>
                <a:latin typeface="Century Gothic" pitchFamily="34" charset="0"/>
              </a:rPr>
              <a:t>Pregnancy Scanning</a:t>
            </a:r>
            <a:endParaRPr lang="en-AU" sz="4800" b="1" smtClean="0">
              <a:solidFill>
                <a:srgbClr val="FFFF99"/>
              </a:solidFill>
              <a:latin typeface="Century Gothic" pitchFamily="34" charset="0"/>
            </a:endParaRPr>
          </a:p>
        </p:txBody>
      </p:sp>
      <p:sp>
        <p:nvSpPr>
          <p:cNvPr id="69635" name="Rectangle 3"/>
          <p:cNvSpPr>
            <a:spLocks noGrp="1" noChangeArrowheads="1"/>
          </p:cNvSpPr>
          <p:nvPr>
            <p:ph type="body" idx="1"/>
          </p:nvPr>
        </p:nvSpPr>
        <p:spPr/>
        <p:txBody>
          <a:bodyPr/>
          <a:lstStyle/>
          <a:p>
            <a:pPr eaLnBrk="1" hangingPunct="1">
              <a:buClr>
                <a:srgbClr val="FFFF99"/>
              </a:buClr>
              <a:buFont typeface="Wingdings" pitchFamily="2" charset="2"/>
              <a:buChar char="q"/>
            </a:pPr>
            <a:endParaRPr lang="en-US" smtClean="0"/>
          </a:p>
          <a:p>
            <a:pPr eaLnBrk="1" hangingPunct="1">
              <a:buClr>
                <a:srgbClr val="FFFF99"/>
              </a:buClr>
              <a:buFont typeface="Wingdings" pitchFamily="2" charset="2"/>
              <a:buNone/>
            </a:pPr>
            <a:endParaRPr lang="en-US" smtClean="0">
              <a:solidFill>
                <a:srgbClr val="FFFF99"/>
              </a:solidFill>
              <a:latin typeface="Century Gothic" pitchFamily="34" charset="0"/>
            </a:endParaRPr>
          </a:p>
          <a:p>
            <a:pPr eaLnBrk="1" hangingPunct="1">
              <a:buClr>
                <a:srgbClr val="FFFF99"/>
              </a:buClr>
              <a:buFont typeface="Wingdings" pitchFamily="2" charset="2"/>
              <a:buChar char=""/>
            </a:pPr>
            <a:r>
              <a:rPr lang="en-US" smtClean="0">
                <a:solidFill>
                  <a:srgbClr val="FFFF99"/>
                </a:solidFill>
                <a:latin typeface="Century Gothic" pitchFamily="34" charset="0"/>
              </a:rPr>
              <a:t> 2,956 ewes were carrying singles.</a:t>
            </a:r>
          </a:p>
          <a:p>
            <a:pPr eaLnBrk="1" hangingPunct="1">
              <a:buClr>
                <a:srgbClr val="FFFF99"/>
              </a:buClr>
              <a:buFont typeface="Wingdings" pitchFamily="2" charset="2"/>
              <a:buChar char=""/>
            </a:pPr>
            <a:endParaRPr lang="en-US" smtClean="0">
              <a:solidFill>
                <a:srgbClr val="FFFF99"/>
              </a:solidFill>
              <a:latin typeface="Century Gothic" pitchFamily="34" charset="0"/>
            </a:endParaRPr>
          </a:p>
          <a:p>
            <a:pPr eaLnBrk="1" hangingPunct="1">
              <a:buClr>
                <a:srgbClr val="FFFF99"/>
              </a:buClr>
              <a:buFont typeface="Wingdings" pitchFamily="2" charset="2"/>
              <a:buChar char=""/>
            </a:pPr>
            <a:r>
              <a:rPr lang="en-US" smtClean="0">
                <a:solidFill>
                  <a:srgbClr val="FFFF99"/>
                </a:solidFill>
                <a:latin typeface="Century Gothic" pitchFamily="34" charset="0"/>
              </a:rPr>
              <a:t> 965 ewes were carrying twins.</a:t>
            </a:r>
          </a:p>
          <a:p>
            <a:pPr eaLnBrk="1" hangingPunct="1">
              <a:buClr>
                <a:srgbClr val="FFFF99"/>
              </a:buClr>
              <a:buFont typeface="Wingdings" pitchFamily="2" charset="2"/>
              <a:buChar char=""/>
            </a:pPr>
            <a:endParaRPr lang="en-US" smtClean="0">
              <a:solidFill>
                <a:srgbClr val="FFFF99"/>
              </a:solidFill>
              <a:latin typeface="Century Gothic" pitchFamily="34" charset="0"/>
            </a:endParaRPr>
          </a:p>
          <a:p>
            <a:pPr eaLnBrk="1" hangingPunct="1">
              <a:buClr>
                <a:srgbClr val="FFFF99"/>
              </a:buClr>
              <a:buFont typeface="Wingdings" pitchFamily="2" charset="2"/>
              <a:buChar char=""/>
            </a:pPr>
            <a:r>
              <a:rPr lang="en-US" smtClean="0">
                <a:solidFill>
                  <a:srgbClr val="FFFF99"/>
                </a:solidFill>
                <a:latin typeface="Century Gothic" pitchFamily="34" charset="0"/>
              </a:rPr>
              <a:t> 185 were scanned as dry.</a:t>
            </a:r>
            <a:endParaRPr lang="en-AU" smtClean="0">
              <a:solidFill>
                <a:srgbClr val="FFFF99"/>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 calcmode="lin" valueType="num">
                                      <p:cBhvr additive="base">
                                        <p:cTn id="7" dur="500" fill="hold"/>
                                        <p:tgtEl>
                                          <p:spTgt spid="69635">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9635">
                                            <p:txEl>
                                              <p:pRg st="4" end="4"/>
                                            </p:txEl>
                                          </p:spTgt>
                                        </p:tgtEl>
                                        <p:attrNameLst>
                                          <p:attrName>style.visibility</p:attrName>
                                        </p:attrNameLst>
                                      </p:cBhvr>
                                      <p:to>
                                        <p:strVal val="visible"/>
                                      </p:to>
                                    </p:set>
                                    <p:anim calcmode="lin" valueType="num">
                                      <p:cBhvr additive="base">
                                        <p:cTn id="12" dur="500" fill="hold"/>
                                        <p:tgtEl>
                                          <p:spTgt spid="69635">
                                            <p:txEl>
                                              <p:pRg st="4" end="4"/>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9635">
                                            <p:txEl>
                                              <p:pRg st="6" end="6"/>
                                            </p:txEl>
                                          </p:spTgt>
                                        </p:tgtEl>
                                        <p:attrNameLst>
                                          <p:attrName>style.visibility</p:attrName>
                                        </p:attrNameLst>
                                      </p:cBhvr>
                                      <p:to>
                                        <p:strVal val="visible"/>
                                      </p:to>
                                    </p:set>
                                    <p:anim calcmode="lin" valueType="num">
                                      <p:cBhvr additive="base">
                                        <p:cTn id="17" dur="500" fill="hold"/>
                                        <p:tgtEl>
                                          <p:spTgt spid="69635">
                                            <p:txEl>
                                              <p:pRg st="6" end="6"/>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96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650F8F-9637-4F49-B289-6EFE3D9E86E2}" type="slidenum">
              <a:rPr lang="en-US" smtClean="0"/>
              <a:pPr eaLnBrk="1" hangingPunct="1"/>
              <a:t>51</a:t>
            </a:fld>
            <a:endParaRPr lang="en-US" smtClean="0"/>
          </a:p>
        </p:txBody>
      </p:sp>
      <p:sp>
        <p:nvSpPr>
          <p:cNvPr id="70659" name="Rectangle 3"/>
          <p:cNvSpPr>
            <a:spLocks noGrp="1" noChangeArrowheads="1"/>
          </p:cNvSpPr>
          <p:nvPr>
            <p:ph type="body" idx="1"/>
          </p:nvPr>
        </p:nvSpPr>
        <p:spPr>
          <a:xfrm>
            <a:off x="577850" y="838200"/>
            <a:ext cx="8750300" cy="4648200"/>
          </a:xfrm>
        </p:spPr>
        <p:txBody>
          <a:bodyPr/>
          <a:lstStyle/>
          <a:p>
            <a:pPr eaLnBrk="1" hangingPunct="1"/>
            <a:endParaRPr lang="en-US" sz="2800" smtClean="0"/>
          </a:p>
          <a:p>
            <a:pPr eaLnBrk="1" hangingPunct="1">
              <a:buClr>
                <a:srgbClr val="FFFF99"/>
              </a:buClr>
              <a:buFont typeface="Wingdings" pitchFamily="2" charset="2"/>
              <a:buChar char=""/>
            </a:pPr>
            <a:r>
              <a:rPr lang="en-US" sz="4400" smtClean="0">
                <a:latin typeface="Century Gothic" pitchFamily="34" charset="0"/>
              </a:rPr>
              <a:t> </a:t>
            </a:r>
            <a:r>
              <a:rPr lang="en-US" sz="4400" b="1" smtClean="0">
                <a:solidFill>
                  <a:srgbClr val="FFFF99"/>
                </a:solidFill>
                <a:latin typeface="Century Gothic" pitchFamily="34" charset="0"/>
              </a:rPr>
              <a:t>A conception rate of 119%</a:t>
            </a:r>
          </a:p>
          <a:p>
            <a:pPr eaLnBrk="1" hangingPunct="1">
              <a:buClr>
                <a:srgbClr val="FFFF99"/>
              </a:buClr>
              <a:buFont typeface="Wingdings" pitchFamily="2" charset="2"/>
              <a:buChar char=""/>
            </a:pPr>
            <a:endParaRPr lang="en-US" sz="4800" smtClean="0">
              <a:latin typeface="Century Gothic" pitchFamily="34" charset="0"/>
            </a:endParaRPr>
          </a:p>
          <a:p>
            <a:pPr eaLnBrk="1" hangingPunct="1">
              <a:buClr>
                <a:srgbClr val="FFFF99"/>
              </a:buClr>
              <a:buFont typeface="Wingdings" pitchFamily="2" charset="2"/>
              <a:buChar char=""/>
            </a:pPr>
            <a:r>
              <a:rPr lang="en-US" b="1" i="1" smtClean="0">
                <a:solidFill>
                  <a:srgbClr val="66FFFF"/>
                </a:solidFill>
                <a:latin typeface="Century Gothic" pitchFamily="34" charset="0"/>
              </a:rPr>
              <a:t>At Mulesing we finished with 112%.</a:t>
            </a:r>
            <a:endParaRPr lang="en-AU" b="1" i="1" u="sng" smtClean="0">
              <a:solidFill>
                <a:srgbClr val="66FFFF"/>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 calcmode="lin" valueType="num">
                                      <p:cBhvr additive="base">
                                        <p:cTn id="7" dur="500" fill="hold"/>
                                        <p:tgtEl>
                                          <p:spTgt spid="7065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0659">
                                            <p:txEl>
                                              <p:pRg st="3" end="3"/>
                                            </p:txEl>
                                          </p:spTgt>
                                        </p:tgtEl>
                                        <p:attrNameLst>
                                          <p:attrName>style.visibility</p:attrName>
                                        </p:attrNameLst>
                                      </p:cBhvr>
                                      <p:to>
                                        <p:strVal val="visible"/>
                                      </p:to>
                                    </p:set>
                                    <p:anim calcmode="lin" valueType="num">
                                      <p:cBhvr additive="base">
                                        <p:cTn id="12" dur="500" fill="hold"/>
                                        <p:tgtEl>
                                          <p:spTgt spid="70659">
                                            <p:txEl>
                                              <p:pRg st="3" end="3"/>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06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D9BF95-7997-419F-81B0-61AEEFA55BE4}" type="slidenum">
              <a:rPr lang="en-US" smtClean="0"/>
              <a:pPr eaLnBrk="1" hangingPunct="1"/>
              <a:t>52</a:t>
            </a:fld>
            <a:endParaRPr lang="en-US" smtClean="0"/>
          </a:p>
        </p:txBody>
      </p:sp>
      <p:pic>
        <p:nvPicPr>
          <p:cNvPr id="21507" name="Picture 6" descr="slide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412750" y="0"/>
            <a:ext cx="9080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AU" sz="5400" b="1">
                <a:solidFill>
                  <a:srgbClr val="FF0000"/>
                </a:solidFill>
                <a:latin typeface="Century Gothic" pitchFamily="34" charset="0"/>
              </a:rPr>
              <a:t>Dohne F2 Ewe Hoggets</a:t>
            </a: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590E8E-ECFC-428C-AA17-28C9538C3BB8}" type="slidenum">
              <a:rPr lang="en-US" smtClean="0"/>
              <a:pPr eaLnBrk="1" hangingPunct="1"/>
              <a:t>53</a:t>
            </a:fld>
            <a:endParaRPr lang="en-US" smtClean="0"/>
          </a:p>
        </p:txBody>
      </p:sp>
      <p:pic>
        <p:nvPicPr>
          <p:cNvPr id="22531" name="Picture 5" descr="slid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CC4192-8E21-4E7D-BA2A-F4BB6F5183F1}" type="slidenum">
              <a:rPr lang="en-US" smtClean="0"/>
              <a:pPr eaLnBrk="1" hangingPunct="1"/>
              <a:t>54</a:t>
            </a:fld>
            <a:endParaRPr lang="en-US" smtClean="0"/>
          </a:p>
        </p:txBody>
      </p:sp>
      <p:pic>
        <p:nvPicPr>
          <p:cNvPr id="23555" name="Picture 5" descr="slide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27013"/>
            <a:ext cx="10318750" cy="638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3"/>
          <p:cNvSpPr>
            <a:spLocks noGrp="1" noChangeArrowheads="1"/>
          </p:cNvSpPr>
          <p:nvPr>
            <p:ph type="title" idx="4294967295"/>
          </p:nvPr>
        </p:nvSpPr>
        <p:spPr>
          <a:xfrm>
            <a:off x="577850" y="838200"/>
            <a:ext cx="8667750" cy="838200"/>
          </a:xfrm>
        </p:spPr>
        <p:txBody>
          <a:bodyPr/>
          <a:lstStyle/>
          <a:p>
            <a:pPr eaLnBrk="1" hangingPunct="1"/>
            <a:r>
              <a:rPr lang="en-US" b="1" smtClean="0">
                <a:solidFill>
                  <a:srgbClr val="800000"/>
                </a:solidFill>
                <a:latin typeface="Century Gothic" pitchFamily="34" charset="0"/>
              </a:rPr>
              <a:t>F2’s in the Feedlot</a:t>
            </a:r>
            <a:endParaRPr lang="en-AU" b="1" smtClean="0">
              <a:solidFill>
                <a:srgbClr val="800000"/>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A4EE0B-C481-49DB-B141-70CFEC22493B}" type="slidenum">
              <a:rPr lang="en-US" smtClean="0"/>
              <a:pPr eaLnBrk="1" hangingPunct="1"/>
              <a:t>55</a:t>
            </a:fld>
            <a:endParaRPr lang="en-US" smtClean="0"/>
          </a:p>
        </p:txBody>
      </p:sp>
      <p:pic>
        <p:nvPicPr>
          <p:cNvPr id="24579" name="Picture 7" descr="slide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381000"/>
            <a:ext cx="903922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5"/>
          <p:cNvSpPr>
            <a:spLocks noGrp="1" noChangeArrowheads="1"/>
          </p:cNvSpPr>
          <p:nvPr>
            <p:ph type="title" idx="4294967295"/>
          </p:nvPr>
        </p:nvSpPr>
        <p:spPr/>
        <p:txBody>
          <a:bodyPr/>
          <a:lstStyle/>
          <a:p>
            <a:pPr eaLnBrk="1" hangingPunct="1"/>
            <a:r>
              <a:rPr lang="en-US" b="1" smtClean="0">
                <a:solidFill>
                  <a:srgbClr val="FFFF99"/>
                </a:solidFill>
                <a:latin typeface="Century Gothic" pitchFamily="34" charset="0"/>
              </a:rPr>
              <a:t>Carcasses at Hillside Meats</a:t>
            </a:r>
            <a:endParaRPr lang="en-AU" b="1" smtClean="0">
              <a:solidFill>
                <a:srgbClr val="FFFF99"/>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3D0E05-9E40-4CF3-B2AD-18C9DAAAC875}" type="slidenum">
              <a:rPr lang="en-US" smtClean="0"/>
              <a:pPr eaLnBrk="1" hangingPunct="1"/>
              <a:t>56</a:t>
            </a:fld>
            <a:endParaRPr lang="en-US" smtClean="0"/>
          </a:p>
        </p:txBody>
      </p:sp>
      <p:pic>
        <p:nvPicPr>
          <p:cNvPr id="25603" name="Picture 5" descr="slide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381000"/>
            <a:ext cx="932815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3"/>
          <p:cNvSpPr>
            <a:spLocks noGrp="1" noChangeArrowheads="1"/>
          </p:cNvSpPr>
          <p:nvPr>
            <p:ph type="title" idx="4294967295"/>
          </p:nvPr>
        </p:nvSpPr>
        <p:spPr>
          <a:xfrm>
            <a:off x="412750" y="609600"/>
            <a:ext cx="8667750" cy="838200"/>
          </a:xfrm>
        </p:spPr>
        <p:txBody>
          <a:bodyPr/>
          <a:lstStyle/>
          <a:p>
            <a:pPr eaLnBrk="1" hangingPunct="1"/>
            <a:r>
              <a:rPr lang="en-US" b="1" smtClean="0">
                <a:solidFill>
                  <a:srgbClr val="800000"/>
                </a:solidFill>
                <a:latin typeface="Century Gothic" pitchFamily="34" charset="0"/>
              </a:rPr>
              <a:t>F2 wether lambs</a:t>
            </a:r>
            <a:endParaRPr lang="en-AU" b="1" smtClean="0">
              <a:solidFill>
                <a:srgbClr val="800000"/>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DB4B31-E808-413E-9990-FCE66316B77A}" type="slidenum">
              <a:rPr lang="en-US" smtClean="0"/>
              <a:pPr eaLnBrk="1" hangingPunct="1"/>
              <a:t>57</a:t>
            </a:fld>
            <a:endParaRPr lang="en-US" smtClean="0"/>
          </a:p>
        </p:txBody>
      </p:sp>
      <p:sp>
        <p:nvSpPr>
          <p:cNvPr id="26627" name="Rectangle 2"/>
          <p:cNvSpPr>
            <a:spLocks noGrp="1" noChangeArrowheads="1"/>
          </p:cNvSpPr>
          <p:nvPr>
            <p:ph type="title"/>
          </p:nvPr>
        </p:nvSpPr>
        <p:spPr/>
        <p:txBody>
          <a:bodyPr/>
          <a:lstStyle/>
          <a:p>
            <a:pPr eaLnBrk="1" hangingPunct="1"/>
            <a:r>
              <a:rPr lang="en-US" b="1" smtClean="0">
                <a:solidFill>
                  <a:srgbClr val="FFFF99"/>
                </a:solidFill>
                <a:latin typeface="Century Gothic" pitchFamily="34" charset="0"/>
              </a:rPr>
              <a:t>2005 Matings</a:t>
            </a:r>
            <a:endParaRPr lang="en-AU" b="1" smtClean="0">
              <a:solidFill>
                <a:srgbClr val="FFFF99"/>
              </a:solidFill>
              <a:latin typeface="Century Gothic" pitchFamily="34" charset="0"/>
            </a:endParaRPr>
          </a:p>
        </p:txBody>
      </p:sp>
      <p:sp>
        <p:nvSpPr>
          <p:cNvPr id="177155" name="Rectangle 3"/>
          <p:cNvSpPr>
            <a:spLocks noGrp="1" noChangeArrowheads="1"/>
          </p:cNvSpPr>
          <p:nvPr>
            <p:ph type="body" idx="1"/>
          </p:nvPr>
        </p:nvSpPr>
        <p:spPr/>
        <p:txBody>
          <a:bodyPr/>
          <a:lstStyle/>
          <a:p>
            <a:pPr eaLnBrk="1" hangingPunct="1">
              <a:lnSpc>
                <a:spcPct val="90000"/>
              </a:lnSpc>
              <a:buFont typeface="Wingdings" pitchFamily="2" charset="2"/>
              <a:buChar char=""/>
            </a:pPr>
            <a:endParaRPr lang="en-US" sz="2800" smtClean="0"/>
          </a:p>
          <a:p>
            <a:pPr eaLnBrk="1" hangingPunct="1">
              <a:lnSpc>
                <a:spcPct val="90000"/>
              </a:lnSpc>
              <a:buClr>
                <a:srgbClr val="FFFF99"/>
              </a:buClr>
              <a:buFont typeface="Wingdings" pitchFamily="2" charset="2"/>
              <a:buChar char=""/>
            </a:pPr>
            <a:r>
              <a:rPr lang="en-US" sz="2800" b="1" smtClean="0">
                <a:latin typeface="Century Gothic" pitchFamily="34" charset="0"/>
              </a:rPr>
              <a:t>  </a:t>
            </a:r>
            <a:r>
              <a:rPr lang="en-US" sz="2800" b="1" smtClean="0">
                <a:solidFill>
                  <a:srgbClr val="FFFF99"/>
                </a:solidFill>
                <a:latin typeface="Century Gothic" pitchFamily="34" charset="0"/>
              </a:rPr>
              <a:t>Total Mated 3,627 F1 &amp; F2 Dohne Ewes.</a:t>
            </a:r>
          </a:p>
          <a:p>
            <a:pPr eaLnBrk="1" hangingPunct="1">
              <a:lnSpc>
                <a:spcPct val="90000"/>
              </a:lnSpc>
              <a:buClr>
                <a:srgbClr val="FFFF99"/>
              </a:buClr>
              <a:buFont typeface="Wingdings" pitchFamily="2" charset="2"/>
              <a:buChar char=""/>
            </a:pPr>
            <a:endParaRPr lang="en-US" sz="2800" b="1" smtClean="0">
              <a:solidFill>
                <a:srgbClr val="FFFF99"/>
              </a:solidFill>
              <a:latin typeface="Century Gothic" pitchFamily="34" charset="0"/>
            </a:endParaRPr>
          </a:p>
          <a:p>
            <a:pPr eaLnBrk="1" hangingPunct="1">
              <a:lnSpc>
                <a:spcPct val="90000"/>
              </a:lnSpc>
              <a:buClr>
                <a:srgbClr val="FFFF99"/>
              </a:buClr>
              <a:buFont typeface="Wingdings" pitchFamily="2" charset="2"/>
              <a:buNone/>
            </a:pPr>
            <a:r>
              <a:rPr lang="en-US" sz="2800" b="1" smtClean="0">
                <a:solidFill>
                  <a:srgbClr val="FFFF99"/>
                </a:solidFill>
                <a:latin typeface="Century Gothic" pitchFamily="34" charset="0"/>
              </a:rPr>
              <a:t>		</a:t>
            </a:r>
            <a:r>
              <a:rPr lang="en-US" sz="2800" b="1" smtClean="0">
                <a:solidFill>
                  <a:srgbClr val="66FFFF"/>
                </a:solidFill>
                <a:latin typeface="Century Gothic" pitchFamily="34" charset="0"/>
              </a:rPr>
              <a:t>* mating Including 1395 maidens</a:t>
            </a:r>
          </a:p>
          <a:p>
            <a:pPr eaLnBrk="1" hangingPunct="1">
              <a:lnSpc>
                <a:spcPct val="90000"/>
              </a:lnSpc>
              <a:buClr>
                <a:srgbClr val="FFFF99"/>
              </a:buClr>
              <a:buFont typeface="Wingdings" pitchFamily="2" charset="2"/>
              <a:buChar char=""/>
            </a:pPr>
            <a:endParaRPr lang="en-US" sz="2800" b="1" smtClean="0">
              <a:solidFill>
                <a:srgbClr val="66FFFF"/>
              </a:solidFill>
              <a:latin typeface="Century Gothic" pitchFamily="34" charset="0"/>
            </a:endParaRPr>
          </a:p>
          <a:p>
            <a:pPr eaLnBrk="1" hangingPunct="1">
              <a:lnSpc>
                <a:spcPct val="90000"/>
              </a:lnSpc>
              <a:buClr>
                <a:srgbClr val="FFFF99"/>
              </a:buClr>
              <a:buFont typeface="Wingdings" pitchFamily="2" charset="2"/>
              <a:buChar char=""/>
            </a:pPr>
            <a:r>
              <a:rPr lang="en-US" sz="2800" b="1" smtClean="0">
                <a:solidFill>
                  <a:srgbClr val="FFFF99"/>
                </a:solidFill>
                <a:latin typeface="Century Gothic" pitchFamily="34" charset="0"/>
              </a:rPr>
              <a:t>  Joined for a 28 day period.</a:t>
            </a:r>
          </a:p>
          <a:p>
            <a:pPr eaLnBrk="1" hangingPunct="1">
              <a:lnSpc>
                <a:spcPct val="90000"/>
              </a:lnSpc>
              <a:buClr>
                <a:srgbClr val="FFFF99"/>
              </a:buClr>
              <a:buFont typeface="Wingdings" pitchFamily="2" charset="2"/>
              <a:buChar char="q"/>
            </a:pPr>
            <a:endParaRPr lang="en-US" sz="2800" b="1" smtClean="0">
              <a:solidFill>
                <a:srgbClr val="FFFF99"/>
              </a:solidFill>
              <a:latin typeface="Century Gothic" pitchFamily="34" charset="0"/>
            </a:endParaRPr>
          </a:p>
          <a:p>
            <a:pPr eaLnBrk="1" hangingPunct="1">
              <a:lnSpc>
                <a:spcPct val="90000"/>
              </a:lnSpc>
              <a:buClr>
                <a:srgbClr val="FFFF99"/>
              </a:buClr>
              <a:buFont typeface="Wingdings" pitchFamily="2" charset="2"/>
              <a:buChar char="q"/>
            </a:pPr>
            <a:endParaRPr lang="en-US" sz="2800" smtClean="0"/>
          </a:p>
          <a:p>
            <a:pPr eaLnBrk="1" hangingPunct="1">
              <a:lnSpc>
                <a:spcPct val="90000"/>
              </a:lnSpc>
              <a:buFontTx/>
              <a:buNone/>
            </a:pPr>
            <a:r>
              <a:rPr lang="en-US" sz="2800" smtClean="0">
                <a:solidFill>
                  <a:srgbClr val="FFFF00"/>
                </a:solidFill>
              </a:rPr>
              <a:t> </a:t>
            </a:r>
            <a:endParaRPr lang="en-AU" sz="2800" smtClean="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7155">
                                            <p:txEl>
                                              <p:pRg st="1" end="1"/>
                                            </p:txEl>
                                          </p:spTgt>
                                        </p:tgtEl>
                                        <p:attrNameLst>
                                          <p:attrName>style.visibility</p:attrName>
                                        </p:attrNameLst>
                                      </p:cBhvr>
                                      <p:to>
                                        <p:strVal val="visible"/>
                                      </p:to>
                                    </p:set>
                                    <p:anim calcmode="lin" valueType="num">
                                      <p:cBhvr additive="base">
                                        <p:cTn id="7" dur="500" fill="hold"/>
                                        <p:tgtEl>
                                          <p:spTgt spid="17715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7155">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7155">
                                            <p:txEl>
                                              <p:pRg st="3" end="3"/>
                                            </p:txEl>
                                          </p:spTgt>
                                        </p:tgtEl>
                                        <p:attrNameLst>
                                          <p:attrName>style.visibility</p:attrName>
                                        </p:attrNameLst>
                                      </p:cBhvr>
                                      <p:to>
                                        <p:strVal val="visible"/>
                                      </p:to>
                                    </p:set>
                                    <p:anim calcmode="lin" valueType="num">
                                      <p:cBhvr additive="base">
                                        <p:cTn id="12" dur="500" fill="hold"/>
                                        <p:tgtEl>
                                          <p:spTgt spid="177155">
                                            <p:txEl>
                                              <p:pRg st="3" end="3"/>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7155">
                                            <p:txEl>
                                              <p:pRg st="3" end="3"/>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77155">
                                            <p:txEl>
                                              <p:pRg st="5" end="5"/>
                                            </p:txEl>
                                          </p:spTgt>
                                        </p:tgtEl>
                                        <p:attrNameLst>
                                          <p:attrName>style.visibility</p:attrName>
                                        </p:attrNameLst>
                                      </p:cBhvr>
                                      <p:to>
                                        <p:strVal val="visible"/>
                                      </p:to>
                                    </p:set>
                                    <p:anim calcmode="lin" valueType="num">
                                      <p:cBhvr additive="base">
                                        <p:cTn id="17" dur="500" fill="hold"/>
                                        <p:tgtEl>
                                          <p:spTgt spid="177155">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7155">
                                            <p:txEl>
                                              <p:pRg st="5" end="5"/>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77155">
                                            <p:txEl>
                                              <p:pRg st="8" end="8"/>
                                            </p:txEl>
                                          </p:spTgt>
                                        </p:tgtEl>
                                        <p:attrNameLst>
                                          <p:attrName>style.visibility</p:attrName>
                                        </p:attrNameLst>
                                      </p:cBhvr>
                                      <p:to>
                                        <p:strVal val="visible"/>
                                      </p:to>
                                    </p:set>
                                    <p:anim calcmode="lin" valueType="num">
                                      <p:cBhvr additive="base">
                                        <p:cTn id="22" dur="500" fill="hold"/>
                                        <p:tgtEl>
                                          <p:spTgt spid="177155">
                                            <p:txEl>
                                              <p:pRg st="8" end="8"/>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7715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autoUpdateAnimBg="0" advAuto="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6DE4EF-CBED-4853-8DBC-DC747224B9D5}" type="slidenum">
              <a:rPr lang="en-US" smtClean="0"/>
              <a:pPr eaLnBrk="1" hangingPunct="1"/>
              <a:t>58</a:t>
            </a:fld>
            <a:endParaRPr lang="en-US" smtClean="0"/>
          </a:p>
        </p:txBody>
      </p:sp>
      <p:sp>
        <p:nvSpPr>
          <p:cNvPr id="27651" name="Rectangle 2"/>
          <p:cNvSpPr>
            <a:spLocks noGrp="1" noChangeArrowheads="1"/>
          </p:cNvSpPr>
          <p:nvPr>
            <p:ph type="title"/>
          </p:nvPr>
        </p:nvSpPr>
        <p:spPr/>
        <p:txBody>
          <a:bodyPr/>
          <a:lstStyle/>
          <a:p>
            <a:pPr eaLnBrk="1" hangingPunct="1"/>
            <a:r>
              <a:rPr lang="en-US" b="1" smtClean="0">
                <a:solidFill>
                  <a:srgbClr val="FFFF99"/>
                </a:solidFill>
                <a:latin typeface="Century Gothic" pitchFamily="34" charset="0"/>
              </a:rPr>
              <a:t>2005 Scanning</a:t>
            </a:r>
          </a:p>
        </p:txBody>
      </p:sp>
      <p:sp>
        <p:nvSpPr>
          <p:cNvPr id="178179" name="Rectangle 3"/>
          <p:cNvSpPr>
            <a:spLocks noGrp="1" noChangeArrowheads="1"/>
          </p:cNvSpPr>
          <p:nvPr>
            <p:ph type="body" idx="1"/>
          </p:nvPr>
        </p:nvSpPr>
        <p:spPr/>
        <p:txBody>
          <a:bodyPr/>
          <a:lstStyle/>
          <a:p>
            <a:pPr eaLnBrk="1" hangingPunct="1">
              <a:buClr>
                <a:srgbClr val="FFFF99"/>
              </a:buClr>
              <a:buFont typeface="Wingdings" pitchFamily="2" charset="2"/>
              <a:buChar char=""/>
            </a:pPr>
            <a:r>
              <a:rPr lang="en-AU" smtClean="0">
                <a:solidFill>
                  <a:srgbClr val="FFFF00"/>
                </a:solidFill>
              </a:rPr>
              <a:t> </a:t>
            </a:r>
            <a:r>
              <a:rPr lang="en-AU" sz="2800" smtClean="0">
                <a:solidFill>
                  <a:srgbClr val="FFFF99"/>
                </a:solidFill>
              </a:rPr>
              <a:t>2084 were carrying Singles</a:t>
            </a:r>
          </a:p>
          <a:p>
            <a:pPr eaLnBrk="1" hangingPunct="1">
              <a:buClr>
                <a:srgbClr val="FFFF99"/>
              </a:buClr>
              <a:buFont typeface="Wingdings" pitchFamily="2" charset="2"/>
              <a:buChar char=""/>
            </a:pPr>
            <a:endParaRPr lang="en-AU" sz="2800" smtClean="0"/>
          </a:p>
          <a:p>
            <a:pPr eaLnBrk="1" hangingPunct="1">
              <a:buClr>
                <a:srgbClr val="FFFF99"/>
              </a:buClr>
              <a:buFont typeface="Wingdings" pitchFamily="2" charset="2"/>
              <a:buChar char=""/>
            </a:pPr>
            <a:r>
              <a:rPr lang="en-AU" sz="2800" smtClean="0"/>
              <a:t> </a:t>
            </a:r>
            <a:r>
              <a:rPr lang="en-AU" sz="2800" smtClean="0">
                <a:solidFill>
                  <a:srgbClr val="66FFFF"/>
                </a:solidFill>
              </a:rPr>
              <a:t>1,277 were carrying multiples</a:t>
            </a:r>
          </a:p>
          <a:p>
            <a:pPr eaLnBrk="1" hangingPunct="1">
              <a:buClr>
                <a:srgbClr val="FFFF99"/>
              </a:buClr>
              <a:buFont typeface="Wingdings" pitchFamily="2" charset="2"/>
              <a:buChar char=""/>
            </a:pPr>
            <a:endParaRPr lang="en-AU" sz="2800" smtClean="0">
              <a:solidFill>
                <a:srgbClr val="66FFFF"/>
              </a:solidFill>
            </a:endParaRPr>
          </a:p>
          <a:p>
            <a:pPr eaLnBrk="1" hangingPunct="1">
              <a:buClr>
                <a:srgbClr val="FFFF99"/>
              </a:buClr>
              <a:buFont typeface="Wingdings" pitchFamily="2" charset="2"/>
              <a:buChar char=""/>
            </a:pPr>
            <a:r>
              <a:rPr lang="en-AU" sz="2800" smtClean="0"/>
              <a:t> </a:t>
            </a:r>
            <a:r>
              <a:rPr lang="en-AU" sz="2800" smtClean="0">
                <a:solidFill>
                  <a:srgbClr val="FFFF99"/>
                </a:solidFill>
              </a:rPr>
              <a:t>266 were dry</a:t>
            </a:r>
          </a:p>
          <a:p>
            <a:pPr eaLnBrk="1" hangingPunct="1">
              <a:buClr>
                <a:srgbClr val="FFFF99"/>
              </a:buClr>
              <a:buFont typeface="Wingdings" pitchFamily="2" charset="2"/>
              <a:buChar char=""/>
            </a:pPr>
            <a:endParaRPr lang="en-AU" sz="2800" smtClean="0">
              <a:solidFill>
                <a:srgbClr val="FFFF99"/>
              </a:solidFill>
            </a:endParaRPr>
          </a:p>
          <a:p>
            <a:pPr eaLnBrk="1" hangingPunct="1">
              <a:buClr>
                <a:srgbClr val="FFFF99"/>
              </a:buClr>
              <a:buFont typeface="Wingdings" pitchFamily="2" charset="2"/>
              <a:buChar char=""/>
            </a:pPr>
            <a:r>
              <a:rPr lang="en-AU" sz="2800" smtClean="0"/>
              <a:t> </a:t>
            </a:r>
            <a:r>
              <a:rPr lang="en-AU" i="1" smtClean="0">
                <a:solidFill>
                  <a:srgbClr val="66FFFF"/>
                </a:solidFill>
              </a:rPr>
              <a:t>* A Conception rate of 129%</a:t>
            </a: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 calcmode="lin" valueType="num">
                                      <p:cBhvr additive="base">
                                        <p:cTn id="7" dur="500" fill="hold"/>
                                        <p:tgtEl>
                                          <p:spTgt spid="1781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817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8179">
                                            <p:txEl>
                                              <p:pRg st="2" end="2"/>
                                            </p:txEl>
                                          </p:spTgt>
                                        </p:tgtEl>
                                        <p:attrNameLst>
                                          <p:attrName>style.visibility</p:attrName>
                                        </p:attrNameLst>
                                      </p:cBhvr>
                                      <p:to>
                                        <p:strVal val="visible"/>
                                      </p:to>
                                    </p:set>
                                    <p:anim calcmode="lin" valueType="num">
                                      <p:cBhvr additive="base">
                                        <p:cTn id="12" dur="500" fill="hold"/>
                                        <p:tgtEl>
                                          <p:spTgt spid="178179">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8179">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78179">
                                            <p:txEl>
                                              <p:pRg st="4" end="4"/>
                                            </p:txEl>
                                          </p:spTgt>
                                        </p:tgtEl>
                                        <p:attrNameLst>
                                          <p:attrName>style.visibility</p:attrName>
                                        </p:attrNameLst>
                                      </p:cBhvr>
                                      <p:to>
                                        <p:strVal val="visible"/>
                                      </p:to>
                                    </p:set>
                                    <p:anim calcmode="lin" valueType="num">
                                      <p:cBhvr additive="base">
                                        <p:cTn id="17" dur="500" fill="hold"/>
                                        <p:tgtEl>
                                          <p:spTgt spid="178179">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8179">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78179">
                                            <p:txEl>
                                              <p:pRg st="6" end="6"/>
                                            </p:txEl>
                                          </p:spTgt>
                                        </p:tgtEl>
                                        <p:attrNameLst>
                                          <p:attrName>style.visibility</p:attrName>
                                        </p:attrNameLst>
                                      </p:cBhvr>
                                      <p:to>
                                        <p:strVal val="visible"/>
                                      </p:to>
                                    </p:set>
                                    <p:anim calcmode="lin" valueType="num">
                                      <p:cBhvr additive="base">
                                        <p:cTn id="22" dur="500" fill="hold"/>
                                        <p:tgtEl>
                                          <p:spTgt spid="178179">
                                            <p:txEl>
                                              <p:pRg st="6" end="6"/>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781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autoUpdateAnimBg="0" advAuto="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B73269-2122-4B59-9AF4-648184122EFA}" type="slidenum">
              <a:rPr lang="en-US" smtClean="0"/>
              <a:pPr eaLnBrk="1" hangingPunct="1"/>
              <a:t>59</a:t>
            </a:fld>
            <a:endParaRPr lang="en-US" smtClean="0"/>
          </a:p>
        </p:txBody>
      </p:sp>
      <p:sp>
        <p:nvSpPr>
          <p:cNvPr id="28675" name="Rectangle 2"/>
          <p:cNvSpPr>
            <a:spLocks noGrp="1" noChangeArrowheads="1"/>
          </p:cNvSpPr>
          <p:nvPr>
            <p:ph type="title"/>
          </p:nvPr>
        </p:nvSpPr>
        <p:spPr/>
        <p:txBody>
          <a:bodyPr/>
          <a:lstStyle/>
          <a:p>
            <a:pPr eaLnBrk="1" hangingPunct="1"/>
            <a:r>
              <a:rPr lang="en-US" b="1" smtClean="0">
                <a:solidFill>
                  <a:srgbClr val="FFFF99"/>
                </a:solidFill>
                <a:latin typeface="Century Gothic" pitchFamily="34" charset="0"/>
              </a:rPr>
              <a:t>2005 Lambing Results</a:t>
            </a:r>
            <a:endParaRPr lang="en-AU" b="1" i="1" smtClean="0">
              <a:solidFill>
                <a:srgbClr val="FF3300"/>
              </a:solidFill>
              <a:latin typeface="Century Gothic" pitchFamily="34" charset="0"/>
            </a:endParaRPr>
          </a:p>
        </p:txBody>
      </p:sp>
      <p:sp>
        <p:nvSpPr>
          <p:cNvPr id="180227" name="Rectangle 3"/>
          <p:cNvSpPr>
            <a:spLocks noGrp="1" noChangeArrowheads="1"/>
          </p:cNvSpPr>
          <p:nvPr>
            <p:ph type="body" idx="1"/>
          </p:nvPr>
        </p:nvSpPr>
        <p:spPr/>
        <p:txBody>
          <a:bodyPr/>
          <a:lstStyle/>
          <a:p>
            <a:pPr eaLnBrk="1" hangingPunct="1">
              <a:buClr>
                <a:srgbClr val="FFFF99"/>
              </a:buClr>
              <a:buFont typeface="Wingdings" pitchFamily="2" charset="2"/>
              <a:buChar char=""/>
            </a:pPr>
            <a:endParaRPr lang="en-AU" sz="2800" smtClean="0"/>
          </a:p>
          <a:p>
            <a:pPr eaLnBrk="1" hangingPunct="1">
              <a:buClr>
                <a:srgbClr val="FFFF99"/>
              </a:buClr>
              <a:buFont typeface="Wingdings" pitchFamily="2" charset="2"/>
              <a:buChar char=""/>
            </a:pPr>
            <a:r>
              <a:rPr lang="en-AU" sz="2800" smtClean="0"/>
              <a:t> </a:t>
            </a:r>
            <a:r>
              <a:rPr lang="en-AU" sz="2800" b="1" smtClean="0">
                <a:solidFill>
                  <a:srgbClr val="FFFF99"/>
                </a:solidFill>
              </a:rPr>
              <a:t>At Mulesing we finished with 115% lambs  from ewes mated.</a:t>
            </a:r>
          </a:p>
          <a:p>
            <a:pPr eaLnBrk="1" hangingPunct="1">
              <a:buClr>
                <a:srgbClr val="FFFF99"/>
              </a:buClr>
              <a:buFont typeface="Wingdings" pitchFamily="2" charset="2"/>
              <a:buChar char=""/>
            </a:pPr>
            <a:endParaRPr lang="en-AU" sz="2800" smtClean="0">
              <a:solidFill>
                <a:srgbClr val="FFFF99"/>
              </a:solidFill>
            </a:endParaRPr>
          </a:p>
          <a:p>
            <a:pPr eaLnBrk="1" hangingPunct="1">
              <a:buClr>
                <a:srgbClr val="FFFF99"/>
              </a:buClr>
              <a:buFont typeface="Wingdings" pitchFamily="2" charset="2"/>
              <a:buChar char=""/>
            </a:pPr>
            <a:endParaRPr lang="en-AU" sz="2800" smtClean="0">
              <a:solidFill>
                <a:srgbClr val="FFFF99"/>
              </a:solidFill>
            </a:endParaRPr>
          </a:p>
          <a:p>
            <a:pPr eaLnBrk="1" hangingPunct="1">
              <a:buClr>
                <a:srgbClr val="FFFF99"/>
              </a:buClr>
              <a:buFont typeface="Wingdings" pitchFamily="2" charset="2"/>
              <a:buChar char=""/>
            </a:pPr>
            <a:r>
              <a:rPr lang="en-AU" i="1" smtClean="0">
                <a:solidFill>
                  <a:srgbClr val="FFFF99"/>
                </a:solidFill>
              </a:rPr>
              <a:t> </a:t>
            </a:r>
            <a:r>
              <a:rPr lang="en-AU" smtClean="0">
                <a:solidFill>
                  <a:srgbClr val="FFFF99"/>
                </a:solidFill>
              </a:rPr>
              <a:t>Slightly disappointing, but there were issues with eagles, and a bad weather event during lambing. </a:t>
            </a: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0227">
                                            <p:txEl>
                                              <p:pRg st="1" end="1"/>
                                            </p:txEl>
                                          </p:spTgt>
                                        </p:tgtEl>
                                        <p:attrNameLst>
                                          <p:attrName>style.visibility</p:attrName>
                                        </p:attrNameLst>
                                      </p:cBhvr>
                                      <p:to>
                                        <p:strVal val="visible"/>
                                      </p:to>
                                    </p:set>
                                    <p:anim calcmode="lin" valueType="num">
                                      <p:cBhvr additive="base">
                                        <p:cTn id="7" dur="500" fill="hold"/>
                                        <p:tgtEl>
                                          <p:spTgt spid="18022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0227">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80227">
                                            <p:txEl>
                                              <p:pRg st="4" end="4"/>
                                            </p:txEl>
                                          </p:spTgt>
                                        </p:tgtEl>
                                        <p:attrNameLst>
                                          <p:attrName>style.visibility</p:attrName>
                                        </p:attrNameLst>
                                      </p:cBhvr>
                                      <p:to>
                                        <p:strVal val="visible"/>
                                      </p:to>
                                    </p:set>
                                    <p:anim calcmode="lin" valueType="num">
                                      <p:cBhvr additive="base">
                                        <p:cTn id="12" dur="500" fill="hold"/>
                                        <p:tgtEl>
                                          <p:spTgt spid="180227">
                                            <p:txEl>
                                              <p:pRg st="4" end="4"/>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802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AU" sz="4000" b="1">
                <a:solidFill>
                  <a:srgbClr val="FFFF00"/>
                </a:solidFill>
              </a:rPr>
              <a:t>The Dohne in South Africa Today</a:t>
            </a:r>
          </a:p>
        </p:txBody>
      </p:sp>
      <p:pic>
        <p:nvPicPr>
          <p:cNvPr id="64516" name="Picture 4" descr="Top price 08 Bftn R115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27" y="1268413"/>
            <a:ext cx="3522133" cy="2438400"/>
          </a:xfrm>
          <a:prstGeom prst="rect">
            <a:avLst/>
          </a:prstGeom>
          <a:noFill/>
          <a:extLst>
            <a:ext uri="{909E8E84-426E-40DD-AFC4-6F175D3DCCD1}">
              <a14:hiddenFill xmlns:a14="http://schemas.microsoft.com/office/drawing/2010/main">
                <a:solidFill>
                  <a:srgbClr val="FFFFFF"/>
                </a:solidFill>
              </a14:hiddenFill>
            </a:ext>
          </a:extLst>
        </p:spPr>
      </p:pic>
      <p:sp>
        <p:nvSpPr>
          <p:cNvPr id="64517" name="Text Box 5"/>
          <p:cNvSpPr txBox="1">
            <a:spLocks noChangeArrowheads="1"/>
          </p:cNvSpPr>
          <p:nvPr/>
        </p:nvSpPr>
        <p:spPr bwMode="auto">
          <a:xfrm>
            <a:off x="0" y="3716339"/>
            <a:ext cx="399763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99"/>
                </a:solidFill>
              </a:rPr>
              <a:t>Top price ram R115,000 ($16,000)</a:t>
            </a:r>
          </a:p>
          <a:p>
            <a:r>
              <a:rPr lang="en-US"/>
              <a:t> </a:t>
            </a:r>
            <a:r>
              <a:rPr lang="en-US" b="1">
                <a:solidFill>
                  <a:srgbClr val="FFFF99"/>
                </a:solidFill>
              </a:rPr>
              <a:t>National Sale Bloemfontein 2008</a:t>
            </a:r>
          </a:p>
          <a:p>
            <a:r>
              <a:rPr lang="en-US" b="1">
                <a:solidFill>
                  <a:srgbClr val="FFFF99"/>
                </a:solidFill>
              </a:rPr>
              <a:t>Sold by WESKA Stud, Bredasdorp</a:t>
            </a:r>
            <a:r>
              <a:rPr lang="en-US"/>
              <a:t> </a:t>
            </a:r>
          </a:p>
        </p:txBody>
      </p:sp>
      <p:pic>
        <p:nvPicPr>
          <p:cNvPr id="64518" name="Picture 6" descr="DM"/>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4841876"/>
            <a:ext cx="2223691" cy="2016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9" name="Text Box 7"/>
          <p:cNvSpPr txBox="1">
            <a:spLocks noChangeArrowheads="1"/>
          </p:cNvSpPr>
          <p:nvPr/>
        </p:nvSpPr>
        <p:spPr bwMode="auto">
          <a:xfrm>
            <a:off x="4094825" y="1484313"/>
            <a:ext cx="549989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
            </a:pPr>
            <a:r>
              <a:rPr lang="en-US" sz="2400" b="1">
                <a:solidFill>
                  <a:srgbClr val="FFFF99"/>
                </a:solidFill>
                <a:latin typeface="Times New Roman" pitchFamily="18" charset="0"/>
              </a:rPr>
              <a:t>112 Registered Dohne Studs</a:t>
            </a:r>
          </a:p>
          <a:p>
            <a:pPr>
              <a:buFont typeface="Wingdings" pitchFamily="2" charset="2"/>
              <a:buChar char="§"/>
            </a:pPr>
            <a:r>
              <a:rPr lang="en-US" sz="2400" b="1">
                <a:solidFill>
                  <a:srgbClr val="FFFF99"/>
                </a:solidFill>
                <a:latin typeface="Times New Roman" pitchFamily="18" charset="0"/>
              </a:rPr>
              <a:t>34,000 Registered animals</a:t>
            </a:r>
          </a:p>
          <a:p>
            <a:pPr>
              <a:buFont typeface="Wingdings" pitchFamily="2" charset="2"/>
              <a:buChar char="§"/>
            </a:pPr>
            <a:r>
              <a:rPr lang="en-US" sz="2400" b="1">
                <a:solidFill>
                  <a:srgbClr val="FFFF99"/>
                </a:solidFill>
                <a:latin typeface="Times New Roman" pitchFamily="18" charset="0"/>
              </a:rPr>
              <a:t>2,400 rams sold at public auction</a:t>
            </a:r>
          </a:p>
          <a:p>
            <a:pPr>
              <a:buFont typeface="Wingdings" pitchFamily="2" charset="2"/>
              <a:buChar char="§"/>
            </a:pPr>
            <a:r>
              <a:rPr lang="en-US" sz="2400" b="1">
                <a:solidFill>
                  <a:srgbClr val="FFFF99"/>
                </a:solidFill>
                <a:latin typeface="Times New Roman" pitchFamily="18" charset="0"/>
              </a:rPr>
              <a:t>33% of the total ram market for woolled sheep</a:t>
            </a:r>
          </a:p>
        </p:txBody>
      </p:sp>
      <p:pic>
        <p:nvPicPr>
          <p:cNvPr id="64520" name="Picture 8" descr="Triplets Jan06 0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3394" y="3897314"/>
            <a:ext cx="4562607" cy="296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464314"/>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FA6D05-6780-4CA6-8CA0-F3AC28BF8947}" type="slidenum">
              <a:rPr lang="en-US" smtClean="0"/>
              <a:pPr eaLnBrk="1" hangingPunct="1"/>
              <a:t>60</a:t>
            </a:fld>
            <a:endParaRPr lang="en-US" smtClean="0"/>
          </a:p>
        </p:txBody>
      </p:sp>
      <p:sp>
        <p:nvSpPr>
          <p:cNvPr id="29699" name="Rectangle 2"/>
          <p:cNvSpPr>
            <a:spLocks noGrp="1" noChangeArrowheads="1"/>
          </p:cNvSpPr>
          <p:nvPr>
            <p:ph type="title"/>
          </p:nvPr>
        </p:nvSpPr>
        <p:spPr/>
        <p:txBody>
          <a:bodyPr/>
          <a:lstStyle/>
          <a:p>
            <a:pPr eaLnBrk="1" hangingPunct="1"/>
            <a:r>
              <a:rPr lang="en-US" b="1" smtClean="0">
                <a:solidFill>
                  <a:srgbClr val="FFFF99"/>
                </a:solidFill>
                <a:latin typeface="Century Gothic" pitchFamily="34" charset="0"/>
              </a:rPr>
              <a:t>2006 Matings</a:t>
            </a:r>
            <a:endParaRPr lang="en-AU" b="1" smtClean="0">
              <a:solidFill>
                <a:srgbClr val="FFFF99"/>
              </a:solidFill>
              <a:latin typeface="Century Gothic" pitchFamily="34" charset="0"/>
            </a:endParaRPr>
          </a:p>
        </p:txBody>
      </p:sp>
      <p:sp>
        <p:nvSpPr>
          <p:cNvPr id="199683" name="Rectangle 3"/>
          <p:cNvSpPr>
            <a:spLocks noGrp="1" noChangeArrowheads="1"/>
          </p:cNvSpPr>
          <p:nvPr>
            <p:ph type="body" idx="1"/>
          </p:nvPr>
        </p:nvSpPr>
        <p:spPr/>
        <p:txBody>
          <a:bodyPr/>
          <a:lstStyle/>
          <a:p>
            <a:pPr eaLnBrk="1" hangingPunct="1">
              <a:lnSpc>
                <a:spcPct val="80000"/>
              </a:lnSpc>
              <a:buFont typeface="Wingdings" pitchFamily="2" charset="2"/>
              <a:buChar char=""/>
            </a:pPr>
            <a:endParaRPr lang="en-US" sz="2800" smtClean="0"/>
          </a:p>
          <a:p>
            <a:pPr eaLnBrk="1" hangingPunct="1">
              <a:lnSpc>
                <a:spcPct val="80000"/>
              </a:lnSpc>
              <a:buClr>
                <a:srgbClr val="FFFF99"/>
              </a:buClr>
              <a:buFont typeface="Wingdings" pitchFamily="2" charset="2"/>
              <a:buChar char=""/>
            </a:pPr>
            <a:r>
              <a:rPr lang="en-US" sz="2800" smtClean="0">
                <a:latin typeface="Century Gothic" pitchFamily="34" charset="0"/>
              </a:rPr>
              <a:t>  </a:t>
            </a:r>
            <a:r>
              <a:rPr lang="en-US" sz="2800" smtClean="0">
                <a:solidFill>
                  <a:srgbClr val="FFFF99"/>
                </a:solidFill>
                <a:latin typeface="Century Gothic" pitchFamily="34" charset="0"/>
              </a:rPr>
              <a:t>Total Mated 3,861  F1 &amp; F2 Dohne Ewes.</a:t>
            </a:r>
          </a:p>
          <a:p>
            <a:pPr eaLnBrk="1" hangingPunct="1">
              <a:lnSpc>
                <a:spcPct val="80000"/>
              </a:lnSpc>
              <a:buClr>
                <a:srgbClr val="FFFF99"/>
              </a:buClr>
              <a:buFont typeface="Wingdings" pitchFamily="2" charset="2"/>
              <a:buChar char=""/>
            </a:pPr>
            <a:endParaRPr lang="en-US" sz="2800" smtClean="0">
              <a:solidFill>
                <a:srgbClr val="FFFF99"/>
              </a:solidFill>
              <a:latin typeface="Century Gothic" pitchFamily="34" charset="0"/>
            </a:endParaRPr>
          </a:p>
          <a:p>
            <a:pPr eaLnBrk="1" hangingPunct="1">
              <a:lnSpc>
                <a:spcPct val="80000"/>
              </a:lnSpc>
              <a:buClr>
                <a:srgbClr val="FFFF99"/>
              </a:buClr>
              <a:buFont typeface="Wingdings" pitchFamily="2" charset="2"/>
              <a:buChar char=""/>
            </a:pPr>
            <a:endParaRPr lang="en-US" sz="2800" smtClean="0">
              <a:solidFill>
                <a:srgbClr val="FFFF99"/>
              </a:solidFill>
              <a:latin typeface="Century Gothic" pitchFamily="34" charset="0"/>
            </a:endParaRPr>
          </a:p>
          <a:p>
            <a:pPr eaLnBrk="1" hangingPunct="1">
              <a:lnSpc>
                <a:spcPct val="80000"/>
              </a:lnSpc>
              <a:buClr>
                <a:srgbClr val="FFFF99"/>
              </a:buClr>
              <a:buFont typeface="Wingdings" pitchFamily="2" charset="2"/>
              <a:buChar char=""/>
            </a:pPr>
            <a:r>
              <a:rPr lang="en-US" sz="2800" smtClean="0">
                <a:latin typeface="Century Gothic" pitchFamily="34" charset="0"/>
              </a:rPr>
              <a:t>   </a:t>
            </a:r>
            <a:r>
              <a:rPr lang="en-US" sz="2800" smtClean="0">
                <a:solidFill>
                  <a:srgbClr val="FFFF99"/>
                </a:solidFill>
                <a:latin typeface="Century Gothic" pitchFamily="34" charset="0"/>
              </a:rPr>
              <a:t>Mating Included 1600 maidens</a:t>
            </a:r>
          </a:p>
          <a:p>
            <a:pPr eaLnBrk="1" hangingPunct="1">
              <a:lnSpc>
                <a:spcPct val="80000"/>
              </a:lnSpc>
              <a:buClr>
                <a:srgbClr val="FFFF99"/>
              </a:buClr>
              <a:buFont typeface="Wingdings" pitchFamily="2" charset="2"/>
              <a:buChar char=""/>
            </a:pPr>
            <a:endParaRPr lang="en-US" sz="2800" smtClean="0">
              <a:latin typeface="Century Gothic" pitchFamily="34" charset="0"/>
            </a:endParaRPr>
          </a:p>
          <a:p>
            <a:pPr eaLnBrk="1" hangingPunct="1">
              <a:lnSpc>
                <a:spcPct val="80000"/>
              </a:lnSpc>
              <a:buClr>
                <a:srgbClr val="FFFF99"/>
              </a:buClr>
              <a:buFont typeface="Wingdings" pitchFamily="2" charset="2"/>
              <a:buChar char=""/>
            </a:pPr>
            <a:r>
              <a:rPr lang="en-US" sz="2800" smtClean="0">
                <a:solidFill>
                  <a:srgbClr val="FFFF99"/>
                </a:solidFill>
                <a:latin typeface="Century Gothic" pitchFamily="34" charset="0"/>
              </a:rPr>
              <a:t>  Joined for a 30 day period.</a:t>
            </a:r>
          </a:p>
          <a:p>
            <a:pPr eaLnBrk="1" hangingPunct="1">
              <a:lnSpc>
                <a:spcPct val="80000"/>
              </a:lnSpc>
              <a:buClr>
                <a:srgbClr val="FFFF99"/>
              </a:buClr>
              <a:buFont typeface="Wingdings" pitchFamily="2" charset="2"/>
              <a:buChar char="q"/>
            </a:pPr>
            <a:endParaRPr lang="en-US" sz="2800" smtClean="0">
              <a:solidFill>
                <a:srgbClr val="FFFF99"/>
              </a:solidFill>
              <a:latin typeface="Century Gothic" pitchFamily="34" charset="0"/>
            </a:endParaRPr>
          </a:p>
          <a:p>
            <a:pPr eaLnBrk="1" hangingPunct="1">
              <a:lnSpc>
                <a:spcPct val="80000"/>
              </a:lnSpc>
              <a:buClr>
                <a:srgbClr val="FFFF99"/>
              </a:buClr>
              <a:buFont typeface="Wingdings" pitchFamily="2" charset="2"/>
              <a:buChar char="q"/>
            </a:pPr>
            <a:endParaRPr lang="en-US" sz="2800" smtClean="0"/>
          </a:p>
          <a:p>
            <a:pPr eaLnBrk="1" hangingPunct="1">
              <a:lnSpc>
                <a:spcPct val="80000"/>
              </a:lnSpc>
              <a:buFontTx/>
              <a:buNone/>
            </a:pPr>
            <a:r>
              <a:rPr lang="en-US" sz="2800" smtClean="0">
                <a:solidFill>
                  <a:srgbClr val="FFFF00"/>
                </a:solidFill>
              </a:rPr>
              <a:t> </a:t>
            </a:r>
            <a:endParaRPr lang="en-AU" sz="2800" smtClean="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9683">
                                            <p:txEl>
                                              <p:pRg st="1" end="1"/>
                                            </p:txEl>
                                          </p:spTgt>
                                        </p:tgtEl>
                                        <p:attrNameLst>
                                          <p:attrName>style.visibility</p:attrName>
                                        </p:attrNameLst>
                                      </p:cBhvr>
                                      <p:to>
                                        <p:strVal val="visible"/>
                                      </p:to>
                                    </p:set>
                                    <p:anim calcmode="lin" valueType="num">
                                      <p:cBhvr additive="base">
                                        <p:cTn id="7" dur="500" fill="hold"/>
                                        <p:tgtEl>
                                          <p:spTgt spid="19968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9683">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99683">
                                            <p:txEl>
                                              <p:pRg st="4" end="4"/>
                                            </p:txEl>
                                          </p:spTgt>
                                        </p:tgtEl>
                                        <p:attrNameLst>
                                          <p:attrName>style.visibility</p:attrName>
                                        </p:attrNameLst>
                                      </p:cBhvr>
                                      <p:to>
                                        <p:strVal val="visible"/>
                                      </p:to>
                                    </p:set>
                                    <p:anim calcmode="lin" valueType="num">
                                      <p:cBhvr additive="base">
                                        <p:cTn id="12" dur="500" fill="hold"/>
                                        <p:tgtEl>
                                          <p:spTgt spid="199683">
                                            <p:txEl>
                                              <p:pRg st="4" end="4"/>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99683">
                                            <p:txEl>
                                              <p:pRg st="4" end="4"/>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99683">
                                            <p:txEl>
                                              <p:pRg st="6" end="6"/>
                                            </p:txEl>
                                          </p:spTgt>
                                        </p:tgtEl>
                                        <p:attrNameLst>
                                          <p:attrName>style.visibility</p:attrName>
                                        </p:attrNameLst>
                                      </p:cBhvr>
                                      <p:to>
                                        <p:strVal val="visible"/>
                                      </p:to>
                                    </p:set>
                                    <p:anim calcmode="lin" valueType="num">
                                      <p:cBhvr additive="base">
                                        <p:cTn id="17" dur="500" fill="hold"/>
                                        <p:tgtEl>
                                          <p:spTgt spid="199683">
                                            <p:txEl>
                                              <p:pRg st="6" end="6"/>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99683">
                                            <p:txEl>
                                              <p:pRg st="6" end="6"/>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99683">
                                            <p:txEl>
                                              <p:pRg st="9" end="9"/>
                                            </p:txEl>
                                          </p:spTgt>
                                        </p:tgtEl>
                                        <p:attrNameLst>
                                          <p:attrName>style.visibility</p:attrName>
                                        </p:attrNameLst>
                                      </p:cBhvr>
                                      <p:to>
                                        <p:strVal val="visible"/>
                                      </p:to>
                                    </p:set>
                                    <p:anim calcmode="lin" valueType="num">
                                      <p:cBhvr additive="base">
                                        <p:cTn id="22" dur="500" fill="hold"/>
                                        <p:tgtEl>
                                          <p:spTgt spid="199683">
                                            <p:txEl>
                                              <p:pRg st="9" end="9"/>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9968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utoUpdateAnimBg="0" advAuto="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519483-DBF1-4D9F-8B85-F1F90A6B8F66}" type="slidenum">
              <a:rPr lang="en-US" smtClean="0"/>
              <a:pPr eaLnBrk="1" hangingPunct="1"/>
              <a:t>61</a:t>
            </a:fld>
            <a:endParaRPr lang="en-US" smtClean="0"/>
          </a:p>
        </p:txBody>
      </p:sp>
      <p:sp>
        <p:nvSpPr>
          <p:cNvPr id="30723" name="Rectangle 2"/>
          <p:cNvSpPr>
            <a:spLocks noGrp="1" noChangeArrowheads="1"/>
          </p:cNvSpPr>
          <p:nvPr>
            <p:ph type="title"/>
          </p:nvPr>
        </p:nvSpPr>
        <p:spPr/>
        <p:txBody>
          <a:bodyPr/>
          <a:lstStyle/>
          <a:p>
            <a:pPr eaLnBrk="1" hangingPunct="1"/>
            <a:r>
              <a:rPr lang="en-US" b="1" smtClean="0">
                <a:solidFill>
                  <a:srgbClr val="FFFF99"/>
                </a:solidFill>
                <a:latin typeface="Century Gothic" pitchFamily="34" charset="0"/>
              </a:rPr>
              <a:t>2006 Scanning</a:t>
            </a:r>
          </a:p>
        </p:txBody>
      </p:sp>
      <p:sp>
        <p:nvSpPr>
          <p:cNvPr id="198659" name="Rectangle 3"/>
          <p:cNvSpPr>
            <a:spLocks noGrp="1" noChangeArrowheads="1"/>
          </p:cNvSpPr>
          <p:nvPr>
            <p:ph type="body" idx="1"/>
          </p:nvPr>
        </p:nvSpPr>
        <p:spPr/>
        <p:txBody>
          <a:bodyPr/>
          <a:lstStyle/>
          <a:p>
            <a:pPr eaLnBrk="1" hangingPunct="1">
              <a:buClr>
                <a:srgbClr val="FFFF99"/>
              </a:buClr>
              <a:buFont typeface="Wingdings" pitchFamily="2" charset="2"/>
              <a:buChar char=""/>
            </a:pPr>
            <a:r>
              <a:rPr lang="en-AU" smtClean="0">
                <a:solidFill>
                  <a:srgbClr val="FFFF00"/>
                </a:solidFill>
              </a:rPr>
              <a:t> </a:t>
            </a:r>
            <a:r>
              <a:rPr lang="en-AU" smtClean="0">
                <a:solidFill>
                  <a:srgbClr val="FFFF99"/>
                </a:solidFill>
              </a:rPr>
              <a:t>1880</a:t>
            </a:r>
            <a:r>
              <a:rPr lang="en-AU" sz="2800" smtClean="0">
                <a:solidFill>
                  <a:srgbClr val="FFFF99"/>
                </a:solidFill>
              </a:rPr>
              <a:t> were carrying Singles</a:t>
            </a:r>
          </a:p>
          <a:p>
            <a:pPr eaLnBrk="1" hangingPunct="1">
              <a:buClr>
                <a:srgbClr val="FFFF99"/>
              </a:buClr>
              <a:buFont typeface="Wingdings" pitchFamily="2" charset="2"/>
              <a:buChar char=""/>
            </a:pPr>
            <a:endParaRPr lang="en-AU" sz="2800" smtClean="0"/>
          </a:p>
          <a:p>
            <a:pPr eaLnBrk="1" hangingPunct="1">
              <a:buClr>
                <a:srgbClr val="FFFF99"/>
              </a:buClr>
              <a:buFont typeface="Wingdings" pitchFamily="2" charset="2"/>
              <a:buChar char=""/>
            </a:pPr>
            <a:r>
              <a:rPr lang="en-AU" sz="2800" smtClean="0"/>
              <a:t> </a:t>
            </a:r>
            <a:r>
              <a:rPr lang="en-AU" sz="2800" smtClean="0">
                <a:solidFill>
                  <a:srgbClr val="66FFFF"/>
                </a:solidFill>
              </a:rPr>
              <a:t>1,876 were carrying multiples</a:t>
            </a:r>
          </a:p>
          <a:p>
            <a:pPr eaLnBrk="1" hangingPunct="1">
              <a:buClr>
                <a:srgbClr val="FFFF99"/>
              </a:buClr>
              <a:buFont typeface="Wingdings" pitchFamily="2" charset="2"/>
              <a:buChar char=""/>
            </a:pPr>
            <a:endParaRPr lang="en-AU" sz="2800" smtClean="0">
              <a:solidFill>
                <a:srgbClr val="66FFFF"/>
              </a:solidFill>
            </a:endParaRPr>
          </a:p>
          <a:p>
            <a:pPr eaLnBrk="1" hangingPunct="1">
              <a:buClr>
                <a:srgbClr val="FFFF99"/>
              </a:buClr>
              <a:buFont typeface="Wingdings" pitchFamily="2" charset="2"/>
              <a:buChar char=""/>
            </a:pPr>
            <a:r>
              <a:rPr lang="en-AU" sz="2800" smtClean="0">
                <a:solidFill>
                  <a:srgbClr val="FFFF99"/>
                </a:solidFill>
              </a:rPr>
              <a:t>105 were dry</a:t>
            </a:r>
          </a:p>
          <a:p>
            <a:pPr eaLnBrk="1" hangingPunct="1">
              <a:buClr>
                <a:srgbClr val="FFFF99"/>
              </a:buClr>
              <a:buFont typeface="Wingdings" pitchFamily="2" charset="2"/>
              <a:buChar char=""/>
            </a:pPr>
            <a:endParaRPr lang="en-AU" sz="2800" smtClean="0">
              <a:solidFill>
                <a:srgbClr val="FFFF99"/>
              </a:solidFill>
            </a:endParaRPr>
          </a:p>
          <a:p>
            <a:pPr eaLnBrk="1" hangingPunct="1">
              <a:buClr>
                <a:srgbClr val="FFFF99"/>
              </a:buClr>
              <a:buFont typeface="Wingdings" pitchFamily="2" charset="2"/>
              <a:buChar char=""/>
            </a:pPr>
            <a:r>
              <a:rPr lang="en-AU" sz="2800" smtClean="0"/>
              <a:t> </a:t>
            </a:r>
            <a:r>
              <a:rPr lang="en-AU" i="1" smtClean="0">
                <a:solidFill>
                  <a:srgbClr val="66FFFF"/>
                </a:solidFill>
              </a:rPr>
              <a:t>* A Conception rate of 146%</a:t>
            </a: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additive="base">
                                        <p:cTn id="7" dur="500" fill="hold"/>
                                        <p:tgtEl>
                                          <p:spTgt spid="1986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865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98659">
                                            <p:txEl>
                                              <p:pRg st="2" end="2"/>
                                            </p:txEl>
                                          </p:spTgt>
                                        </p:tgtEl>
                                        <p:attrNameLst>
                                          <p:attrName>style.visibility</p:attrName>
                                        </p:attrNameLst>
                                      </p:cBhvr>
                                      <p:to>
                                        <p:strVal val="visible"/>
                                      </p:to>
                                    </p:set>
                                    <p:anim calcmode="lin" valueType="num">
                                      <p:cBhvr additive="base">
                                        <p:cTn id="12" dur="500" fill="hold"/>
                                        <p:tgtEl>
                                          <p:spTgt spid="198659">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98659">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98659">
                                            <p:txEl>
                                              <p:pRg st="4" end="4"/>
                                            </p:txEl>
                                          </p:spTgt>
                                        </p:tgtEl>
                                        <p:attrNameLst>
                                          <p:attrName>style.visibility</p:attrName>
                                        </p:attrNameLst>
                                      </p:cBhvr>
                                      <p:to>
                                        <p:strVal val="visible"/>
                                      </p:to>
                                    </p:set>
                                    <p:anim calcmode="lin" valueType="num">
                                      <p:cBhvr additive="base">
                                        <p:cTn id="17" dur="500" fill="hold"/>
                                        <p:tgtEl>
                                          <p:spTgt spid="198659">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98659">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98659">
                                            <p:txEl>
                                              <p:pRg st="6" end="6"/>
                                            </p:txEl>
                                          </p:spTgt>
                                        </p:tgtEl>
                                        <p:attrNameLst>
                                          <p:attrName>style.visibility</p:attrName>
                                        </p:attrNameLst>
                                      </p:cBhvr>
                                      <p:to>
                                        <p:strVal val="visible"/>
                                      </p:to>
                                    </p:set>
                                    <p:anim calcmode="lin" valueType="num">
                                      <p:cBhvr additive="base">
                                        <p:cTn id="22" dur="500" fill="hold"/>
                                        <p:tgtEl>
                                          <p:spTgt spid="198659">
                                            <p:txEl>
                                              <p:pRg st="6" end="6"/>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9865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advAuto="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6DD124-CCA5-43F7-A4D8-5AA275E5D87D}" type="slidenum">
              <a:rPr lang="en-US" smtClean="0"/>
              <a:pPr eaLnBrk="1" hangingPunct="1"/>
              <a:t>62</a:t>
            </a:fld>
            <a:endParaRPr lang="en-US" smtClean="0"/>
          </a:p>
        </p:txBody>
      </p:sp>
      <p:sp>
        <p:nvSpPr>
          <p:cNvPr id="31747" name="Rectangle 2"/>
          <p:cNvSpPr>
            <a:spLocks noGrp="1" noChangeArrowheads="1"/>
          </p:cNvSpPr>
          <p:nvPr>
            <p:ph type="title"/>
          </p:nvPr>
        </p:nvSpPr>
        <p:spPr/>
        <p:txBody>
          <a:bodyPr/>
          <a:lstStyle/>
          <a:p>
            <a:pPr eaLnBrk="1" hangingPunct="1"/>
            <a:r>
              <a:rPr lang="en-US" b="1" smtClean="0">
                <a:solidFill>
                  <a:srgbClr val="FFFF99"/>
                </a:solidFill>
                <a:latin typeface="Century Gothic" pitchFamily="34" charset="0"/>
              </a:rPr>
              <a:t>2006 Lambing Results</a:t>
            </a:r>
            <a:endParaRPr lang="en-AU" b="1" i="1" smtClean="0">
              <a:solidFill>
                <a:srgbClr val="FF3300"/>
              </a:solidFill>
              <a:latin typeface="Century Gothic" pitchFamily="34" charset="0"/>
            </a:endParaRPr>
          </a:p>
        </p:txBody>
      </p:sp>
      <p:sp>
        <p:nvSpPr>
          <p:cNvPr id="200707" name="Rectangle 3"/>
          <p:cNvSpPr>
            <a:spLocks noGrp="1" noChangeArrowheads="1"/>
          </p:cNvSpPr>
          <p:nvPr>
            <p:ph type="body" idx="1"/>
          </p:nvPr>
        </p:nvSpPr>
        <p:spPr/>
        <p:txBody>
          <a:bodyPr/>
          <a:lstStyle/>
          <a:p>
            <a:pPr eaLnBrk="1" hangingPunct="1">
              <a:buClr>
                <a:srgbClr val="FFFF99"/>
              </a:buClr>
              <a:buFont typeface="Wingdings" pitchFamily="2" charset="2"/>
              <a:buChar char=""/>
            </a:pPr>
            <a:endParaRPr lang="en-AU" sz="2800" smtClean="0"/>
          </a:p>
          <a:p>
            <a:pPr eaLnBrk="1" hangingPunct="1">
              <a:buClr>
                <a:srgbClr val="FFFF99"/>
              </a:buClr>
              <a:buFont typeface="Wingdings" pitchFamily="2" charset="2"/>
              <a:buChar char=""/>
            </a:pPr>
            <a:r>
              <a:rPr lang="en-AU" sz="2800" smtClean="0"/>
              <a:t> </a:t>
            </a:r>
            <a:r>
              <a:rPr lang="en-AU" sz="2800" b="1" smtClean="0">
                <a:solidFill>
                  <a:srgbClr val="FFFF99"/>
                </a:solidFill>
              </a:rPr>
              <a:t>At Mulesing we finished with 120% lambs  from ewes mated.</a:t>
            </a:r>
          </a:p>
          <a:p>
            <a:pPr eaLnBrk="1" hangingPunct="1">
              <a:buClr>
                <a:srgbClr val="FFFF99"/>
              </a:buClr>
              <a:buFont typeface="Wingdings" pitchFamily="2" charset="2"/>
              <a:buChar char=""/>
            </a:pPr>
            <a:endParaRPr lang="en-AU" sz="2800" smtClean="0">
              <a:solidFill>
                <a:srgbClr val="FFFF99"/>
              </a:solidFill>
            </a:endParaRPr>
          </a:p>
          <a:p>
            <a:pPr eaLnBrk="1" hangingPunct="1">
              <a:buClr>
                <a:srgbClr val="FFFF99"/>
              </a:buClr>
              <a:buFont typeface="Wingdings" pitchFamily="2" charset="2"/>
              <a:buChar char=""/>
            </a:pPr>
            <a:endParaRPr lang="en-AU" sz="2800" smtClean="0">
              <a:solidFill>
                <a:srgbClr val="FFFF99"/>
              </a:solidFill>
            </a:endParaRPr>
          </a:p>
          <a:p>
            <a:pPr eaLnBrk="1" hangingPunct="1">
              <a:buClr>
                <a:srgbClr val="FFFF99"/>
              </a:buClr>
              <a:buFont typeface="Wingdings" pitchFamily="2" charset="2"/>
              <a:buChar char=""/>
            </a:pPr>
            <a:r>
              <a:rPr lang="en-AU" i="1" smtClean="0">
                <a:solidFill>
                  <a:srgbClr val="FFFF99"/>
                </a:solidFill>
              </a:rPr>
              <a:t> Fantastic result given the season. This season is the worst ever recorded in my area.</a:t>
            </a:r>
            <a:r>
              <a:rPr lang="en-AU" smtClean="0">
                <a:solidFill>
                  <a:srgbClr val="FFFF99"/>
                </a:solidFill>
              </a:rPr>
              <a:t> </a:t>
            </a: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0707">
                                            <p:txEl>
                                              <p:pRg st="1" end="1"/>
                                            </p:txEl>
                                          </p:spTgt>
                                        </p:tgtEl>
                                        <p:attrNameLst>
                                          <p:attrName>style.visibility</p:attrName>
                                        </p:attrNameLst>
                                      </p:cBhvr>
                                      <p:to>
                                        <p:strVal val="visible"/>
                                      </p:to>
                                    </p:set>
                                    <p:anim calcmode="lin" valueType="num">
                                      <p:cBhvr additive="base">
                                        <p:cTn id="7" dur="500" fill="hold"/>
                                        <p:tgtEl>
                                          <p:spTgt spid="20070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0707">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00707">
                                            <p:txEl>
                                              <p:pRg st="4" end="4"/>
                                            </p:txEl>
                                          </p:spTgt>
                                        </p:tgtEl>
                                        <p:attrNameLst>
                                          <p:attrName>style.visibility</p:attrName>
                                        </p:attrNameLst>
                                      </p:cBhvr>
                                      <p:to>
                                        <p:strVal val="visible"/>
                                      </p:to>
                                    </p:set>
                                    <p:anim calcmode="lin" valueType="num">
                                      <p:cBhvr additive="base">
                                        <p:cTn id="12" dur="500" fill="hold"/>
                                        <p:tgtEl>
                                          <p:spTgt spid="200707">
                                            <p:txEl>
                                              <p:pRg st="4" end="4"/>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007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autoUpdateAnimBg="0" advAuto="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501C28-C395-4895-A118-1C98FE18873F}" type="slidenum">
              <a:rPr lang="en-US" smtClean="0"/>
              <a:pPr eaLnBrk="1" hangingPunct="1"/>
              <a:t>63</a:t>
            </a:fld>
            <a:endParaRPr lang="en-US" smtClean="0"/>
          </a:p>
        </p:txBody>
      </p:sp>
      <p:sp>
        <p:nvSpPr>
          <p:cNvPr id="34819" name="Rectangle 2"/>
          <p:cNvSpPr>
            <a:spLocks noGrp="1" noChangeArrowheads="1"/>
          </p:cNvSpPr>
          <p:nvPr>
            <p:ph type="title"/>
          </p:nvPr>
        </p:nvSpPr>
        <p:spPr>
          <a:xfrm>
            <a:off x="577850" y="457200"/>
            <a:ext cx="8667750" cy="685800"/>
          </a:xfrm>
        </p:spPr>
        <p:txBody>
          <a:bodyPr/>
          <a:lstStyle/>
          <a:p>
            <a:pPr eaLnBrk="1" hangingPunct="1"/>
            <a:r>
              <a:rPr lang="en-US" b="1" smtClean="0">
                <a:solidFill>
                  <a:srgbClr val="FFFF99"/>
                </a:solidFill>
                <a:latin typeface="Century Gothic" pitchFamily="34" charset="0"/>
              </a:rPr>
              <a:t>Sheep and Cropping at Far Valley.</a:t>
            </a:r>
            <a:endParaRPr lang="en-AU" b="1" smtClean="0">
              <a:solidFill>
                <a:srgbClr val="FFFF99"/>
              </a:solidFill>
              <a:latin typeface="Century Gothic" pitchFamily="34" charset="0"/>
            </a:endParaRPr>
          </a:p>
        </p:txBody>
      </p:sp>
      <p:sp>
        <p:nvSpPr>
          <p:cNvPr id="77827" name="Rectangle 3"/>
          <p:cNvSpPr>
            <a:spLocks noGrp="1" noChangeArrowheads="1"/>
          </p:cNvSpPr>
          <p:nvPr>
            <p:ph type="body" idx="1"/>
          </p:nvPr>
        </p:nvSpPr>
        <p:spPr>
          <a:xfrm>
            <a:off x="495300" y="2119313"/>
            <a:ext cx="8915400" cy="3413125"/>
          </a:xfrm>
        </p:spPr>
        <p:txBody>
          <a:bodyPr/>
          <a:lstStyle/>
          <a:p>
            <a:pPr eaLnBrk="1" hangingPunct="1">
              <a:buClr>
                <a:srgbClr val="FFFF99"/>
              </a:buClr>
              <a:buFont typeface="Wingdings" pitchFamily="2" charset="2"/>
              <a:buChar char=""/>
            </a:pPr>
            <a:r>
              <a:rPr lang="en-US" smtClean="0"/>
              <a:t> </a:t>
            </a:r>
            <a:r>
              <a:rPr lang="en-US" b="1" smtClean="0">
                <a:solidFill>
                  <a:srgbClr val="FFFF99"/>
                </a:solidFill>
                <a:latin typeface="Century Gothic" pitchFamily="34" charset="0"/>
              </a:rPr>
              <a:t>Currently we are 50% sheep and 50% cropping.</a:t>
            </a:r>
          </a:p>
          <a:p>
            <a:pPr eaLnBrk="1" hangingPunct="1">
              <a:buClr>
                <a:srgbClr val="FFFF99"/>
              </a:buClr>
              <a:buFont typeface="Wingdings" pitchFamily="2" charset="2"/>
              <a:buChar char=""/>
            </a:pPr>
            <a:endParaRPr lang="en-US" b="1" smtClean="0">
              <a:solidFill>
                <a:srgbClr val="FFFF99"/>
              </a:solidFill>
              <a:latin typeface="Century Gothic" pitchFamily="34" charset="0"/>
            </a:endParaRPr>
          </a:p>
          <a:p>
            <a:pPr eaLnBrk="1" hangingPunct="1">
              <a:buClr>
                <a:srgbClr val="FFFF99"/>
              </a:buClr>
              <a:buFont typeface="Wingdings" pitchFamily="2" charset="2"/>
              <a:buChar char=""/>
            </a:pPr>
            <a:r>
              <a:rPr lang="en-US" b="1" smtClean="0">
                <a:solidFill>
                  <a:srgbClr val="FFFF99"/>
                </a:solidFill>
                <a:latin typeface="Century Gothic" pitchFamily="34" charset="0"/>
              </a:rPr>
              <a:t> As we get to Purebred Dohne status in our commercials, intend to go 60% sheep and 40% cropping.</a:t>
            </a:r>
            <a:r>
              <a:rPr lang="en-US" smtClean="0">
                <a:solidFill>
                  <a:srgbClr val="FFFF99"/>
                </a:solidFill>
              </a:rPr>
              <a:t> </a:t>
            </a:r>
            <a:endParaRPr lang="en-AU" smtClean="0">
              <a:solidFill>
                <a:srgbClr val="FFFF99"/>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7827">
                                            <p:txEl>
                                              <p:pRg st="2" end="2"/>
                                            </p:txEl>
                                          </p:spTgt>
                                        </p:tgtEl>
                                        <p:attrNameLst>
                                          <p:attrName>style.visibility</p:attrName>
                                        </p:attrNameLst>
                                      </p:cBhvr>
                                      <p:to>
                                        <p:strVal val="visible"/>
                                      </p:to>
                                    </p:set>
                                    <p:anim calcmode="lin" valueType="num">
                                      <p:cBhvr additive="base">
                                        <p:cTn id="12" dur="500" fill="hold"/>
                                        <p:tgtEl>
                                          <p:spTgt spid="77827">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78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advAuto="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FF999E-1660-4916-93DE-1034E2F2F3B8}" type="slidenum">
              <a:rPr lang="en-US" smtClean="0"/>
              <a:pPr eaLnBrk="1" hangingPunct="1"/>
              <a:t>64</a:t>
            </a:fld>
            <a:endParaRPr lang="en-US" smtClean="0"/>
          </a:p>
        </p:txBody>
      </p:sp>
      <p:sp>
        <p:nvSpPr>
          <p:cNvPr id="40963" name="Rectangle 3"/>
          <p:cNvSpPr>
            <a:spLocks noGrp="1" noChangeArrowheads="1"/>
          </p:cNvSpPr>
          <p:nvPr>
            <p:ph type="body" idx="1"/>
          </p:nvPr>
        </p:nvSpPr>
        <p:spPr>
          <a:xfrm>
            <a:off x="825500" y="1066800"/>
            <a:ext cx="8420100" cy="4648200"/>
          </a:xfrm>
          <a:noFill/>
        </p:spPr>
        <p:txBody>
          <a:bodyPr/>
          <a:lstStyle/>
          <a:p>
            <a:pPr eaLnBrk="1" hangingPunct="1"/>
            <a:endParaRPr lang="en-US" smtClean="0"/>
          </a:p>
          <a:p>
            <a:pPr eaLnBrk="1" hangingPunct="1"/>
            <a:endParaRPr lang="en-US" smtClean="0"/>
          </a:p>
          <a:p>
            <a:pPr eaLnBrk="1" hangingPunct="1">
              <a:buClr>
                <a:srgbClr val="FF3300"/>
              </a:buClr>
              <a:buFont typeface="Wingdings" pitchFamily="2" charset="2"/>
              <a:buNone/>
            </a:pPr>
            <a:endParaRPr lang="en-US" sz="4000" smtClean="0">
              <a:solidFill>
                <a:srgbClr val="FFFF99"/>
              </a:solidFill>
            </a:endParaRPr>
          </a:p>
        </p:txBody>
      </p:sp>
      <p:sp>
        <p:nvSpPr>
          <p:cNvPr id="40964" name="Text Box 6"/>
          <p:cNvSpPr txBox="1">
            <a:spLocks noChangeArrowheads="1"/>
          </p:cNvSpPr>
          <p:nvPr/>
        </p:nvSpPr>
        <p:spPr bwMode="auto">
          <a:xfrm>
            <a:off x="247650" y="228600"/>
            <a:ext cx="9410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400" b="1">
                <a:solidFill>
                  <a:srgbClr val="FFFF99"/>
                </a:solidFill>
                <a:latin typeface="Century Gothic" pitchFamily="34" charset="0"/>
              </a:rPr>
              <a:t>FV04 0911 with Ewe Lambs</a:t>
            </a:r>
            <a:endParaRPr lang="en-AU" sz="4400" b="1">
              <a:solidFill>
                <a:srgbClr val="FFFF99"/>
              </a:solidFill>
              <a:latin typeface="Century Gothic" pitchFamily="34" charset="0"/>
            </a:endParaRPr>
          </a:p>
        </p:txBody>
      </p:sp>
      <p:pic>
        <p:nvPicPr>
          <p:cNvPr id="40965" name="Picture 8" descr="slide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1295400"/>
            <a:ext cx="8266113"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DF52ED-B273-4327-AA67-D95E80B6CA01}" type="slidenum">
              <a:rPr lang="en-US" smtClean="0"/>
              <a:pPr eaLnBrk="1" hangingPunct="1"/>
              <a:t>65</a:t>
            </a:fld>
            <a:endParaRPr lang="en-US" smtClean="0"/>
          </a:p>
        </p:txBody>
      </p:sp>
      <p:pic>
        <p:nvPicPr>
          <p:cNvPr id="43011" name="Picture 4" descr="8 979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0"/>
            <a:ext cx="12382500" cy="718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FF6FFE-81C5-48AF-BF23-E9E43651C649}" type="slidenum">
              <a:rPr lang="en-US" smtClean="0"/>
              <a:pPr eaLnBrk="1" hangingPunct="1"/>
              <a:t>66</a:t>
            </a:fld>
            <a:endParaRPr lang="en-US" smtClean="0"/>
          </a:p>
        </p:txBody>
      </p:sp>
      <p:sp>
        <p:nvSpPr>
          <p:cNvPr id="2052" name="Text Box 6"/>
          <p:cNvSpPr txBox="1">
            <a:spLocks noChangeArrowheads="1"/>
          </p:cNvSpPr>
          <p:nvPr/>
        </p:nvSpPr>
        <p:spPr bwMode="auto">
          <a:xfrm>
            <a:off x="-247650" y="304800"/>
            <a:ext cx="10401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000" b="1">
                <a:solidFill>
                  <a:srgbClr val="66FF33"/>
                </a:solidFill>
                <a:latin typeface="Century Gothic" pitchFamily="34" charset="0"/>
              </a:rPr>
              <a:t>The growth of Stud Dohnes in Australia since 1998</a:t>
            </a:r>
            <a:endParaRPr lang="en-AU" sz="3000" b="1">
              <a:solidFill>
                <a:srgbClr val="66FF33"/>
              </a:solidFill>
              <a:latin typeface="Century Gothic" pitchFamily="34" charset="0"/>
            </a:endParaRPr>
          </a:p>
        </p:txBody>
      </p:sp>
      <p:graphicFrame>
        <p:nvGraphicFramePr>
          <p:cNvPr id="2" name="Object 7"/>
          <p:cNvGraphicFramePr>
            <a:graphicFrameLocks noChangeAspect="1"/>
          </p:cNvGraphicFramePr>
          <p:nvPr/>
        </p:nvGraphicFramePr>
        <p:xfrm>
          <a:off x="-364723" y="588820"/>
          <a:ext cx="11964717" cy="51499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03025B-9B9E-45D2-AFBE-8DAC7D8599BB}" type="slidenum">
              <a:rPr lang="en-US" smtClean="0"/>
              <a:pPr eaLnBrk="1" hangingPunct="1"/>
              <a:t>67</a:t>
            </a:fld>
            <a:endParaRPr lang="en-US" smtClean="0"/>
          </a:p>
        </p:txBody>
      </p:sp>
      <p:pic>
        <p:nvPicPr>
          <p:cNvPr id="44035" name="Picture 4" descr="4 986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0"/>
            <a:ext cx="11309350"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5"/>
          <p:cNvSpPr txBox="1">
            <a:spLocks noChangeArrowheads="1"/>
          </p:cNvSpPr>
          <p:nvPr/>
        </p:nvSpPr>
        <p:spPr bwMode="auto">
          <a:xfrm>
            <a:off x="2559050" y="6096000"/>
            <a:ext cx="4375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sz="4400" b="1">
              <a:latin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1F1C2C-195A-4B5C-B9F5-5994010C9C44}" type="slidenum">
              <a:rPr lang="en-US" smtClean="0"/>
              <a:pPr eaLnBrk="1" hangingPunct="1"/>
              <a:t>68</a:t>
            </a:fld>
            <a:endParaRPr lang="en-US" smtClean="0"/>
          </a:p>
        </p:txBody>
      </p:sp>
      <p:sp>
        <p:nvSpPr>
          <p:cNvPr id="46083" name="Text Box 2051"/>
          <p:cNvSpPr txBox="1">
            <a:spLocks noChangeArrowheads="1"/>
          </p:cNvSpPr>
          <p:nvPr/>
        </p:nvSpPr>
        <p:spPr bwMode="auto">
          <a:xfrm>
            <a:off x="0" y="4495800"/>
            <a:ext cx="990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AU" sz="3600" b="1">
                <a:solidFill>
                  <a:srgbClr val="66FFFF"/>
                </a:solidFill>
                <a:latin typeface="Century Gothic" pitchFamily="34" charset="0"/>
              </a:rPr>
              <a:t>The End</a:t>
            </a:r>
            <a:endParaRPr lang="en-AU" sz="2400" b="1">
              <a:solidFill>
                <a:srgbClr val="66FFFF"/>
              </a:solidFill>
              <a:latin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C68A03-3EDA-4874-8147-BB7D5560F111}" type="slidenum">
              <a:rPr lang="en-US" smtClean="0"/>
              <a:pPr eaLnBrk="1" hangingPunct="1"/>
              <a:t>69</a:t>
            </a:fld>
            <a:endParaRPr lang="en-US" smtClean="0"/>
          </a:p>
        </p:txBody>
      </p:sp>
      <p:sp>
        <p:nvSpPr>
          <p:cNvPr id="3076" name="Rectangle 1026"/>
          <p:cNvSpPr>
            <a:spLocks noGrp="1" noChangeArrowheads="1"/>
          </p:cNvSpPr>
          <p:nvPr>
            <p:ph type="ctrTitle"/>
          </p:nvPr>
        </p:nvSpPr>
        <p:spPr>
          <a:xfrm flipV="1">
            <a:off x="495300" y="-76200"/>
            <a:ext cx="8420100" cy="76200"/>
          </a:xfrm>
        </p:spPr>
        <p:txBody>
          <a:bodyPr/>
          <a:lstStyle/>
          <a:p>
            <a:pPr eaLnBrk="1" hangingPunct="1"/>
            <a:r>
              <a:rPr lang="en-AU" sz="900" i="1" smtClean="0">
                <a:solidFill>
                  <a:srgbClr val="FF3300"/>
                </a:solidFill>
              </a:rPr>
              <a:t>Index Improvement</a:t>
            </a:r>
            <a:br>
              <a:rPr lang="en-AU" sz="900" i="1" smtClean="0">
                <a:solidFill>
                  <a:srgbClr val="FF3300"/>
                </a:solidFill>
              </a:rPr>
            </a:br>
            <a:endParaRPr lang="en-AU" sz="900" i="1" smtClean="0">
              <a:solidFill>
                <a:srgbClr val="FF3300"/>
              </a:solidFill>
            </a:endParaRPr>
          </a:p>
        </p:txBody>
      </p:sp>
      <p:sp>
        <p:nvSpPr>
          <p:cNvPr id="3077" name="Rectangle 1029"/>
          <p:cNvSpPr>
            <a:spLocks noGrp="1" noChangeArrowheads="1"/>
          </p:cNvSpPr>
          <p:nvPr>
            <p:ph type="subTitle" idx="1"/>
          </p:nvPr>
        </p:nvSpPr>
        <p:spPr>
          <a:xfrm>
            <a:off x="1238250" y="1219200"/>
            <a:ext cx="8337550" cy="4572000"/>
          </a:xfrm>
        </p:spPr>
        <p:txBody>
          <a:bodyPr/>
          <a:lstStyle/>
          <a:p>
            <a:pPr eaLnBrk="1" hangingPunct="1"/>
            <a:endParaRPr lang="en-US" smtClean="0"/>
          </a:p>
        </p:txBody>
      </p:sp>
      <p:sp>
        <p:nvSpPr>
          <p:cNvPr id="3078" name="Text Box 1030"/>
          <p:cNvSpPr txBox="1">
            <a:spLocks noChangeArrowheads="1"/>
          </p:cNvSpPr>
          <p:nvPr/>
        </p:nvSpPr>
        <p:spPr bwMode="auto">
          <a:xfrm>
            <a:off x="-514350" y="1108075"/>
            <a:ext cx="20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400" b="1">
              <a:latin typeface="Times New Roman" charset="0"/>
            </a:endParaRPr>
          </a:p>
        </p:txBody>
      </p:sp>
      <p:graphicFrame>
        <p:nvGraphicFramePr>
          <p:cNvPr id="3074" name="Object 1032"/>
          <p:cNvGraphicFramePr>
            <a:graphicFrameLocks noChangeAspect="1"/>
          </p:cNvGraphicFramePr>
          <p:nvPr/>
        </p:nvGraphicFramePr>
        <p:xfrm>
          <a:off x="608013" y="1371600"/>
          <a:ext cx="8689975" cy="4084638"/>
        </p:xfrm>
        <a:graphic>
          <a:graphicData uri="http://schemas.openxmlformats.org/presentationml/2006/ole">
            <mc:AlternateContent xmlns:mc="http://schemas.openxmlformats.org/markup-compatibility/2006">
              <mc:Choice xmlns:v="urn:schemas-microsoft-com:vml" Requires="v">
                <p:oleObj spid="_x0000_s3146" name="Worksheet" r:id="rId4" imgW="3667363" imgH="1724263" progId="Excel.Sheet.8">
                  <p:embed/>
                </p:oleObj>
              </mc:Choice>
              <mc:Fallback>
                <p:oleObj name="Worksheet" r:id="rId4" imgW="3667363" imgH="1724263" progId="Excel.Sheet.8">
                  <p:embed/>
                  <p:pic>
                    <p:nvPicPr>
                      <p:cNvPr id="0" name="Object 10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13" y="1371600"/>
                        <a:ext cx="8689975" cy="4084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a:solidFill>
                  <a:srgbClr val="FFFF00"/>
                </a:solidFill>
              </a:rPr>
              <a:t>The Dohne in Australia</a:t>
            </a:r>
          </a:p>
        </p:txBody>
      </p:sp>
      <p:sp>
        <p:nvSpPr>
          <p:cNvPr id="35847" name="Rectangle 7"/>
          <p:cNvSpPr>
            <a:spLocks noGrp="1" noChangeArrowheads="1"/>
          </p:cNvSpPr>
          <p:nvPr>
            <p:ph idx="1"/>
          </p:nvPr>
        </p:nvSpPr>
        <p:spPr/>
        <p:txBody>
          <a:bodyPr/>
          <a:lstStyle/>
          <a:p>
            <a:endParaRPr lang="en-AU"/>
          </a:p>
        </p:txBody>
      </p:sp>
      <p:sp>
        <p:nvSpPr>
          <p:cNvPr id="35843" name="Rectangle 3"/>
          <p:cNvSpPr>
            <a:spLocks noGrp="1" noChangeArrowheads="1"/>
          </p:cNvSpPr>
          <p:nvPr>
            <p:ph type="body" idx="4294967295"/>
          </p:nvPr>
        </p:nvSpPr>
        <p:spPr>
          <a:xfrm>
            <a:off x="1002640" y="1600201"/>
            <a:ext cx="8903361" cy="3268663"/>
          </a:xfrm>
        </p:spPr>
        <p:txBody>
          <a:bodyPr/>
          <a:lstStyle/>
          <a:p>
            <a:r>
              <a:rPr lang="en-US" sz="2800" b="1" dirty="0">
                <a:solidFill>
                  <a:srgbClr val="FFFF00"/>
                </a:solidFill>
              </a:rPr>
              <a:t>1997 - negotiations between Alex Leach &amp; Geoff </a:t>
            </a:r>
            <a:r>
              <a:rPr lang="en-US" sz="2800" b="1" dirty="0" err="1">
                <a:solidFill>
                  <a:srgbClr val="FFFF00"/>
                </a:solidFill>
              </a:rPr>
              <a:t>Beeck</a:t>
            </a:r>
            <a:r>
              <a:rPr lang="en-US" sz="2800" b="1" dirty="0">
                <a:solidFill>
                  <a:srgbClr val="FFFF00"/>
                </a:solidFill>
              </a:rPr>
              <a:t> from Western </a:t>
            </a:r>
            <a:r>
              <a:rPr lang="en-US" sz="2800" b="1" dirty="0" smtClean="0">
                <a:solidFill>
                  <a:srgbClr val="FFFF00"/>
                </a:solidFill>
              </a:rPr>
              <a:t>Australia </a:t>
            </a:r>
            <a:r>
              <a:rPr lang="en-US" sz="2800" b="1" dirty="0">
                <a:solidFill>
                  <a:srgbClr val="FFFF00"/>
                </a:solidFill>
              </a:rPr>
              <a:t>and the Dohne Merino Society of South Africa 600 embryos.</a:t>
            </a:r>
          </a:p>
          <a:p>
            <a:endParaRPr lang="en-US" dirty="0">
              <a:solidFill>
                <a:srgbClr val="FFFF00"/>
              </a:solidFill>
            </a:endParaRPr>
          </a:p>
          <a:p>
            <a:endParaRPr lang="en-US" sz="3600" dirty="0">
              <a:solidFill>
                <a:srgbClr val="FFFF00"/>
              </a:solidFill>
            </a:endParaRPr>
          </a:p>
          <a:p>
            <a:endParaRPr lang="en-US" sz="3600" dirty="0">
              <a:solidFill>
                <a:srgbClr val="FFFF00"/>
              </a:solidFill>
            </a:endParaRPr>
          </a:p>
        </p:txBody>
      </p:sp>
      <p:pic>
        <p:nvPicPr>
          <p:cNvPr id="35849" name="Picture 9" descr="Leach R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756" y="3644900"/>
            <a:ext cx="352213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621484"/>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113355-F695-4D4D-976E-D3F2523E75C8}" type="slidenum">
              <a:rPr lang="en-US" smtClean="0"/>
              <a:pPr eaLnBrk="1" hangingPunct="1"/>
              <a:t>70</a:t>
            </a:fld>
            <a:endParaRPr lang="en-US" smtClean="0"/>
          </a:p>
        </p:txBody>
      </p:sp>
      <p:sp>
        <p:nvSpPr>
          <p:cNvPr id="47107" name="Rectangle 2"/>
          <p:cNvSpPr>
            <a:spLocks noGrp="1" noChangeArrowheads="1"/>
          </p:cNvSpPr>
          <p:nvPr>
            <p:ph type="title"/>
          </p:nvPr>
        </p:nvSpPr>
        <p:spPr>
          <a:xfrm>
            <a:off x="412750" y="762000"/>
            <a:ext cx="8667750" cy="838200"/>
          </a:xfrm>
        </p:spPr>
        <p:txBody>
          <a:bodyPr/>
          <a:lstStyle/>
          <a:p>
            <a:pPr eaLnBrk="1" hangingPunct="1"/>
            <a:r>
              <a:rPr lang="en-US" sz="5400" b="1" smtClean="0">
                <a:solidFill>
                  <a:srgbClr val="FFFF99"/>
                </a:solidFill>
                <a:latin typeface="Century Gothic" pitchFamily="34" charset="0"/>
              </a:rPr>
              <a:t>Dollars in Pockets</a:t>
            </a:r>
            <a:endParaRPr lang="en-AU" sz="5400" b="1" smtClean="0">
              <a:solidFill>
                <a:srgbClr val="FFFF99"/>
              </a:solidFill>
              <a:latin typeface="Century Gothic" pitchFamily="34" charset="0"/>
            </a:endParaRPr>
          </a:p>
        </p:txBody>
      </p:sp>
      <p:sp>
        <p:nvSpPr>
          <p:cNvPr id="79875" name="Rectangle 3"/>
          <p:cNvSpPr>
            <a:spLocks noGrp="1" noChangeArrowheads="1"/>
          </p:cNvSpPr>
          <p:nvPr>
            <p:ph type="body" idx="1"/>
          </p:nvPr>
        </p:nvSpPr>
        <p:spPr>
          <a:xfrm>
            <a:off x="495300" y="2268538"/>
            <a:ext cx="8915400" cy="2967037"/>
          </a:xfrm>
        </p:spPr>
        <p:txBody>
          <a:bodyPr/>
          <a:lstStyle/>
          <a:p>
            <a:pPr eaLnBrk="1" hangingPunct="1">
              <a:buFont typeface="Wingdings" pitchFamily="2" charset="2"/>
              <a:buChar char=""/>
            </a:pPr>
            <a:endParaRPr lang="en-US" smtClean="0">
              <a:latin typeface="Century Gothic" pitchFamily="34" charset="0"/>
            </a:endParaRPr>
          </a:p>
          <a:p>
            <a:pPr eaLnBrk="1" hangingPunct="1">
              <a:buClr>
                <a:srgbClr val="FFFF99"/>
              </a:buClr>
              <a:buFont typeface="Wingdings" pitchFamily="2" charset="2"/>
              <a:buChar char=""/>
            </a:pPr>
            <a:r>
              <a:rPr lang="en-US" smtClean="0">
                <a:latin typeface="Century Gothic" pitchFamily="34" charset="0"/>
              </a:rPr>
              <a:t> </a:t>
            </a:r>
            <a:r>
              <a:rPr lang="en-US" smtClean="0">
                <a:solidFill>
                  <a:srgbClr val="FFFF99"/>
                </a:solidFill>
                <a:latin typeface="Century Gothic" pitchFamily="34" charset="0"/>
              </a:rPr>
              <a:t>To put it simply, our sheep are earning us more money and importantly, more of it is staying in our pockets.</a:t>
            </a:r>
            <a:endParaRPr lang="en-AU" smtClean="0">
              <a:solidFill>
                <a:srgbClr val="FFFF99"/>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anim calcmode="lin" valueType="num">
                                      <p:cBhvr additive="base">
                                        <p:cTn id="7" dur="500" fill="hold"/>
                                        <p:tgtEl>
                                          <p:spTgt spid="7987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advAuto="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0C2398-76F4-4004-B49C-AA7F696824D9}" type="slidenum">
              <a:rPr lang="en-US" smtClean="0"/>
              <a:pPr eaLnBrk="1" hangingPunct="1"/>
              <a:t>71</a:t>
            </a:fld>
            <a:endParaRPr lang="en-US" smtClean="0"/>
          </a:p>
        </p:txBody>
      </p:sp>
      <p:sp>
        <p:nvSpPr>
          <p:cNvPr id="48131" name="Rectangle 2"/>
          <p:cNvSpPr>
            <a:spLocks noGrp="1" noChangeArrowheads="1"/>
          </p:cNvSpPr>
          <p:nvPr>
            <p:ph type="title"/>
          </p:nvPr>
        </p:nvSpPr>
        <p:spPr/>
        <p:txBody>
          <a:bodyPr/>
          <a:lstStyle/>
          <a:p>
            <a:pPr eaLnBrk="1" hangingPunct="1"/>
            <a:r>
              <a:rPr lang="en-US" b="1" smtClean="0">
                <a:solidFill>
                  <a:srgbClr val="FFFF99"/>
                </a:solidFill>
                <a:latin typeface="Century Gothic" pitchFamily="34" charset="0"/>
              </a:rPr>
              <a:t>2005 Meat Results</a:t>
            </a:r>
            <a:endParaRPr lang="en-AU" b="1" i="1" smtClean="0">
              <a:solidFill>
                <a:srgbClr val="FF3300"/>
              </a:solidFill>
              <a:latin typeface="Century Gothic" pitchFamily="34" charset="0"/>
            </a:endParaRPr>
          </a:p>
        </p:txBody>
      </p:sp>
      <p:sp>
        <p:nvSpPr>
          <p:cNvPr id="182275" name="Rectangle 3"/>
          <p:cNvSpPr>
            <a:spLocks noGrp="1" noChangeArrowheads="1"/>
          </p:cNvSpPr>
          <p:nvPr>
            <p:ph type="body" idx="1"/>
          </p:nvPr>
        </p:nvSpPr>
        <p:spPr>
          <a:xfrm>
            <a:off x="495300" y="1295400"/>
            <a:ext cx="8915400" cy="4648200"/>
          </a:xfrm>
        </p:spPr>
        <p:txBody>
          <a:bodyPr/>
          <a:lstStyle/>
          <a:p>
            <a:pPr eaLnBrk="1" hangingPunct="1">
              <a:lnSpc>
                <a:spcPct val="90000"/>
              </a:lnSpc>
              <a:buClr>
                <a:srgbClr val="FFFF99"/>
              </a:buClr>
              <a:buFont typeface="Wingdings" pitchFamily="2" charset="2"/>
              <a:buChar char=""/>
            </a:pPr>
            <a:r>
              <a:rPr lang="en-AU" i="1" smtClean="0">
                <a:solidFill>
                  <a:srgbClr val="FF3300"/>
                </a:solidFill>
                <a:latin typeface="Century Gothic" pitchFamily="34" charset="0"/>
              </a:rPr>
              <a:t> </a:t>
            </a:r>
            <a:r>
              <a:rPr lang="en-AU" sz="2400" smtClean="0">
                <a:latin typeface="Century Gothic" pitchFamily="34" charset="0"/>
              </a:rPr>
              <a:t> </a:t>
            </a:r>
            <a:r>
              <a:rPr lang="en-AU" sz="2800" smtClean="0">
                <a:solidFill>
                  <a:srgbClr val="FFFF99"/>
                </a:solidFill>
                <a:latin typeface="Century Gothic" pitchFamily="34" charset="0"/>
              </a:rPr>
              <a:t>At Far Valley we have sold over a 1,000 F1 &amp; F2 wether lambs to Hillside Meats from Feb to April </a:t>
            </a:r>
            <a:r>
              <a:rPr lang="en-US" sz="2800" smtClean="0">
                <a:solidFill>
                  <a:srgbClr val="FFFF99"/>
                </a:solidFill>
                <a:latin typeface="Century Gothic" pitchFamily="34" charset="0"/>
              </a:rPr>
              <a:t>2005</a:t>
            </a:r>
            <a:r>
              <a:rPr lang="en-AU" sz="2800" smtClean="0">
                <a:solidFill>
                  <a:srgbClr val="FFFF99"/>
                </a:solidFill>
                <a:latin typeface="Century Gothic" pitchFamily="34" charset="0"/>
              </a:rPr>
              <a:t>.</a:t>
            </a:r>
            <a:endParaRPr lang="en-US" sz="2800" smtClean="0">
              <a:solidFill>
                <a:srgbClr val="FFFF99"/>
              </a:solidFill>
              <a:latin typeface="Century Gothic" pitchFamily="34" charset="0"/>
            </a:endParaRPr>
          </a:p>
          <a:p>
            <a:pPr eaLnBrk="1" hangingPunct="1">
              <a:lnSpc>
                <a:spcPct val="90000"/>
              </a:lnSpc>
              <a:buClr>
                <a:srgbClr val="FFFF99"/>
              </a:buClr>
              <a:buFont typeface="Wingdings" pitchFamily="2" charset="2"/>
              <a:buNone/>
            </a:pPr>
            <a:endParaRPr lang="en-AU" sz="2800"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AU" sz="2800" smtClean="0">
                <a:solidFill>
                  <a:srgbClr val="FFFF99"/>
                </a:solidFill>
                <a:latin typeface="Century Gothic" pitchFamily="34" charset="0"/>
              </a:rPr>
              <a:t> Been in Q Lambs top 10% producers of the month for all 3 months.  </a:t>
            </a:r>
          </a:p>
          <a:p>
            <a:pPr eaLnBrk="1" hangingPunct="1">
              <a:lnSpc>
                <a:spcPct val="90000"/>
              </a:lnSpc>
              <a:buClr>
                <a:srgbClr val="FFFF99"/>
              </a:buClr>
              <a:buFont typeface="Wingdings" pitchFamily="2" charset="2"/>
              <a:buChar char=""/>
            </a:pPr>
            <a:endParaRPr lang="en-AU" sz="2800"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AU" sz="2800" smtClean="0">
                <a:solidFill>
                  <a:srgbClr val="FFFF99"/>
                </a:solidFill>
                <a:latin typeface="Century Gothic" pitchFamily="34" charset="0"/>
              </a:rPr>
              <a:t> At an average dressed weight of 22.2 kgs.</a:t>
            </a:r>
          </a:p>
          <a:p>
            <a:pPr eaLnBrk="1" hangingPunct="1">
              <a:lnSpc>
                <a:spcPct val="90000"/>
              </a:lnSpc>
              <a:buClr>
                <a:srgbClr val="FFFF99"/>
              </a:buClr>
              <a:buFont typeface="Wingdings" pitchFamily="2" charset="2"/>
              <a:buChar char=""/>
            </a:pPr>
            <a:endParaRPr lang="en-AU" sz="2800"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AU" sz="2800" smtClean="0">
                <a:solidFill>
                  <a:srgbClr val="FFFF99"/>
                </a:solidFill>
                <a:latin typeface="Century Gothic" pitchFamily="34" charset="0"/>
              </a:rPr>
              <a:t> Average price of $72.00</a:t>
            </a:r>
            <a:endParaRPr lang="en-AU" i="1" smtClean="0">
              <a:solidFill>
                <a:srgbClr val="FFFF99"/>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additive="base">
                                        <p:cTn id="7" dur="500" fill="hold"/>
                                        <p:tgtEl>
                                          <p:spTgt spid="1822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82275">
                                            <p:txEl>
                                              <p:pRg st="2" end="2"/>
                                            </p:txEl>
                                          </p:spTgt>
                                        </p:tgtEl>
                                        <p:attrNameLst>
                                          <p:attrName>style.visibility</p:attrName>
                                        </p:attrNameLst>
                                      </p:cBhvr>
                                      <p:to>
                                        <p:strVal val="visible"/>
                                      </p:to>
                                    </p:set>
                                    <p:anim calcmode="lin" valueType="num">
                                      <p:cBhvr additive="base">
                                        <p:cTn id="12" dur="500" fill="hold"/>
                                        <p:tgtEl>
                                          <p:spTgt spid="182275">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82275">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82275">
                                            <p:txEl>
                                              <p:pRg st="4" end="4"/>
                                            </p:txEl>
                                          </p:spTgt>
                                        </p:tgtEl>
                                        <p:attrNameLst>
                                          <p:attrName>style.visibility</p:attrName>
                                        </p:attrNameLst>
                                      </p:cBhvr>
                                      <p:to>
                                        <p:strVal val="visible"/>
                                      </p:to>
                                    </p:set>
                                    <p:anim calcmode="lin" valueType="num">
                                      <p:cBhvr additive="base">
                                        <p:cTn id="17" dur="500" fill="hold"/>
                                        <p:tgtEl>
                                          <p:spTgt spid="182275">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82275">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82275">
                                            <p:txEl>
                                              <p:pRg st="6" end="6"/>
                                            </p:txEl>
                                          </p:spTgt>
                                        </p:tgtEl>
                                        <p:attrNameLst>
                                          <p:attrName>style.visibility</p:attrName>
                                        </p:attrNameLst>
                                      </p:cBhvr>
                                      <p:to>
                                        <p:strVal val="visible"/>
                                      </p:to>
                                    </p:set>
                                    <p:anim calcmode="lin" valueType="num">
                                      <p:cBhvr additive="base">
                                        <p:cTn id="22" dur="500" fill="hold"/>
                                        <p:tgtEl>
                                          <p:spTgt spid="182275">
                                            <p:txEl>
                                              <p:pRg st="6" end="6"/>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8227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advAuto="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315794-3E63-4876-AF90-6BC7929EF105}" type="slidenum">
              <a:rPr lang="en-US" smtClean="0"/>
              <a:pPr eaLnBrk="1" hangingPunct="1"/>
              <a:t>72</a:t>
            </a:fld>
            <a:endParaRPr lang="en-US" smtClean="0"/>
          </a:p>
        </p:txBody>
      </p:sp>
      <p:sp>
        <p:nvSpPr>
          <p:cNvPr id="49155" name="Rectangle 2"/>
          <p:cNvSpPr>
            <a:spLocks noGrp="1" noChangeArrowheads="1"/>
          </p:cNvSpPr>
          <p:nvPr>
            <p:ph type="title"/>
          </p:nvPr>
        </p:nvSpPr>
        <p:spPr/>
        <p:txBody>
          <a:bodyPr/>
          <a:lstStyle/>
          <a:p>
            <a:pPr eaLnBrk="1" hangingPunct="1"/>
            <a:r>
              <a:rPr lang="en-US" b="1" smtClean="0">
                <a:solidFill>
                  <a:srgbClr val="FFFF99"/>
                </a:solidFill>
                <a:latin typeface="Century Gothic" pitchFamily="34" charset="0"/>
              </a:rPr>
              <a:t>Results from F2 Maiden ewes</a:t>
            </a:r>
            <a:endParaRPr lang="en-AU" b="1" i="1" smtClean="0">
              <a:solidFill>
                <a:srgbClr val="FF3300"/>
              </a:solidFill>
              <a:latin typeface="Century Gothic" pitchFamily="34" charset="0"/>
            </a:endParaRPr>
          </a:p>
        </p:txBody>
      </p:sp>
      <p:sp>
        <p:nvSpPr>
          <p:cNvPr id="181251" name="Rectangle 3"/>
          <p:cNvSpPr>
            <a:spLocks noGrp="1" noChangeArrowheads="1"/>
          </p:cNvSpPr>
          <p:nvPr>
            <p:ph type="body" idx="1"/>
          </p:nvPr>
        </p:nvSpPr>
        <p:spPr>
          <a:xfrm>
            <a:off x="742950" y="1295400"/>
            <a:ext cx="8667750" cy="4648200"/>
          </a:xfrm>
        </p:spPr>
        <p:txBody>
          <a:bodyPr/>
          <a:lstStyle/>
          <a:p>
            <a:pPr eaLnBrk="1" hangingPunct="1">
              <a:lnSpc>
                <a:spcPct val="90000"/>
              </a:lnSpc>
              <a:buClr>
                <a:srgbClr val="FFFF99"/>
              </a:buClr>
              <a:buFont typeface="Wingdings" pitchFamily="2" charset="2"/>
              <a:buChar char=""/>
            </a:pPr>
            <a:endParaRPr lang="en-AU" sz="2400" smtClean="0">
              <a:latin typeface="Century Gothic" pitchFamily="34" charset="0"/>
            </a:endParaRPr>
          </a:p>
          <a:p>
            <a:pPr eaLnBrk="1" hangingPunct="1">
              <a:lnSpc>
                <a:spcPct val="90000"/>
              </a:lnSpc>
              <a:buClr>
                <a:srgbClr val="FFFF99"/>
              </a:buClr>
              <a:buFont typeface="Wingdings" pitchFamily="2" charset="2"/>
              <a:buChar char=""/>
            </a:pPr>
            <a:r>
              <a:rPr lang="en-AU" sz="2800" smtClean="0">
                <a:latin typeface="Century Gothic" pitchFamily="34" charset="0"/>
              </a:rPr>
              <a:t> </a:t>
            </a:r>
            <a:r>
              <a:rPr lang="en-AU" sz="2800" smtClean="0">
                <a:solidFill>
                  <a:srgbClr val="FFFF99"/>
                </a:solidFill>
                <a:latin typeface="Century Gothic" pitchFamily="34" charset="0"/>
              </a:rPr>
              <a:t>Have been run at 16.2 WG DSE’s on 29ha.</a:t>
            </a:r>
          </a:p>
          <a:p>
            <a:pPr eaLnBrk="1" hangingPunct="1">
              <a:lnSpc>
                <a:spcPct val="90000"/>
              </a:lnSpc>
              <a:buClr>
                <a:srgbClr val="FFFF99"/>
              </a:buClr>
              <a:buFont typeface="Wingdings" pitchFamily="2" charset="2"/>
              <a:buChar char=""/>
            </a:pPr>
            <a:endParaRPr lang="en-AU" sz="2800"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AU" sz="2800" i="1" smtClean="0">
                <a:solidFill>
                  <a:srgbClr val="FFFF99"/>
                </a:solidFill>
                <a:latin typeface="Century Gothic" pitchFamily="34" charset="0"/>
              </a:rPr>
              <a:t> 118% Lambs (269 ewes and 317 lambs)</a:t>
            </a:r>
            <a:endParaRPr lang="en-US" sz="2800" i="1" smtClean="0">
              <a:solidFill>
                <a:srgbClr val="FFFF99"/>
              </a:solidFill>
              <a:latin typeface="Century Gothic" pitchFamily="34" charset="0"/>
            </a:endParaRPr>
          </a:p>
          <a:p>
            <a:pPr eaLnBrk="1" hangingPunct="1">
              <a:lnSpc>
                <a:spcPct val="90000"/>
              </a:lnSpc>
              <a:buClr>
                <a:srgbClr val="FFFF99"/>
              </a:buClr>
              <a:buFont typeface="Wingdings" pitchFamily="2" charset="2"/>
              <a:buNone/>
            </a:pPr>
            <a:endParaRPr lang="en-AU" sz="2800" i="1"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AU" sz="2800" i="1" smtClean="0">
                <a:solidFill>
                  <a:srgbClr val="FFFF99"/>
                </a:solidFill>
                <a:latin typeface="Century Gothic" pitchFamily="34" charset="0"/>
              </a:rPr>
              <a:t>  Lambs weighing 36.1kgs. At 80 days of age. (Birth weight 2 kgs average)</a:t>
            </a:r>
          </a:p>
          <a:p>
            <a:pPr eaLnBrk="1" hangingPunct="1">
              <a:lnSpc>
                <a:spcPct val="90000"/>
              </a:lnSpc>
              <a:buClr>
                <a:srgbClr val="FFFF99"/>
              </a:buClr>
              <a:buFont typeface="Wingdings" pitchFamily="2" charset="2"/>
              <a:buChar char=""/>
            </a:pPr>
            <a:endParaRPr lang="en-AU" sz="2800" i="1"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AU" sz="2800" b="1" smtClean="0">
                <a:latin typeface="Century Gothic" pitchFamily="34" charset="0"/>
              </a:rPr>
              <a:t>  </a:t>
            </a:r>
            <a:r>
              <a:rPr lang="en-AU" sz="3600" b="1" i="1" smtClean="0">
                <a:solidFill>
                  <a:srgbClr val="66FFFF"/>
                </a:solidFill>
                <a:latin typeface="Century Gothic" pitchFamily="34" charset="0"/>
              </a:rPr>
              <a:t>A growth rate of 451 grms/day</a:t>
            </a:r>
          </a:p>
          <a:p>
            <a:pPr eaLnBrk="1" hangingPunct="1">
              <a:lnSpc>
                <a:spcPct val="90000"/>
              </a:lnSpc>
            </a:pPr>
            <a:r>
              <a:rPr lang="en-AU" smtClean="0"/>
              <a:t>  </a:t>
            </a: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1251">
                                            <p:txEl>
                                              <p:pRg st="1" end="1"/>
                                            </p:txEl>
                                          </p:spTgt>
                                        </p:tgtEl>
                                        <p:attrNameLst>
                                          <p:attrName>style.visibility</p:attrName>
                                        </p:attrNameLst>
                                      </p:cBhvr>
                                      <p:to>
                                        <p:strVal val="visible"/>
                                      </p:to>
                                    </p:set>
                                    <p:anim calcmode="lin" valueType="num">
                                      <p:cBhvr additive="base">
                                        <p:cTn id="7" dur="500" fill="hold"/>
                                        <p:tgtEl>
                                          <p:spTgt spid="18125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1251">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81251">
                                            <p:txEl>
                                              <p:pRg st="3" end="3"/>
                                            </p:txEl>
                                          </p:spTgt>
                                        </p:tgtEl>
                                        <p:attrNameLst>
                                          <p:attrName>style.visibility</p:attrName>
                                        </p:attrNameLst>
                                      </p:cBhvr>
                                      <p:to>
                                        <p:strVal val="visible"/>
                                      </p:to>
                                    </p:set>
                                    <p:anim calcmode="lin" valueType="num">
                                      <p:cBhvr additive="base">
                                        <p:cTn id="12" dur="500" fill="hold"/>
                                        <p:tgtEl>
                                          <p:spTgt spid="181251">
                                            <p:txEl>
                                              <p:pRg st="3" end="3"/>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81251">
                                            <p:txEl>
                                              <p:pRg st="3" end="3"/>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81251">
                                            <p:txEl>
                                              <p:pRg st="5" end="5"/>
                                            </p:txEl>
                                          </p:spTgt>
                                        </p:tgtEl>
                                        <p:attrNameLst>
                                          <p:attrName>style.visibility</p:attrName>
                                        </p:attrNameLst>
                                      </p:cBhvr>
                                      <p:to>
                                        <p:strVal val="visible"/>
                                      </p:to>
                                    </p:set>
                                    <p:anim calcmode="lin" valueType="num">
                                      <p:cBhvr additive="base">
                                        <p:cTn id="17" dur="500" fill="hold"/>
                                        <p:tgtEl>
                                          <p:spTgt spid="181251">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81251">
                                            <p:txEl>
                                              <p:pRg st="5" end="5"/>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81251">
                                            <p:txEl>
                                              <p:pRg st="7" end="7"/>
                                            </p:txEl>
                                          </p:spTgt>
                                        </p:tgtEl>
                                        <p:attrNameLst>
                                          <p:attrName>style.visibility</p:attrName>
                                        </p:attrNameLst>
                                      </p:cBhvr>
                                      <p:to>
                                        <p:strVal val="visible"/>
                                      </p:to>
                                    </p:set>
                                    <p:anim calcmode="lin" valueType="num">
                                      <p:cBhvr additive="base">
                                        <p:cTn id="22" dur="500" fill="hold"/>
                                        <p:tgtEl>
                                          <p:spTgt spid="181251">
                                            <p:txEl>
                                              <p:pRg st="7" end="7"/>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81251">
                                            <p:txEl>
                                              <p:pRg st="7" end="7"/>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81251">
                                            <p:txEl>
                                              <p:pRg st="8" end="8"/>
                                            </p:txEl>
                                          </p:spTgt>
                                        </p:tgtEl>
                                        <p:attrNameLst>
                                          <p:attrName>style.visibility</p:attrName>
                                        </p:attrNameLst>
                                      </p:cBhvr>
                                      <p:to>
                                        <p:strVal val="visible"/>
                                      </p:to>
                                    </p:set>
                                    <p:anim calcmode="lin" valueType="num">
                                      <p:cBhvr additive="base">
                                        <p:cTn id="27" dur="500" fill="hold"/>
                                        <p:tgtEl>
                                          <p:spTgt spid="181251">
                                            <p:txEl>
                                              <p:pRg st="8" end="8"/>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8125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advAuto="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5E9E7F-2699-45CD-A346-2A10121A99A5}" type="slidenum">
              <a:rPr lang="en-US" smtClean="0"/>
              <a:pPr eaLnBrk="1" hangingPunct="1"/>
              <a:t>73</a:t>
            </a:fld>
            <a:endParaRPr lang="en-US" smtClean="0"/>
          </a:p>
        </p:txBody>
      </p:sp>
      <p:sp>
        <p:nvSpPr>
          <p:cNvPr id="50179" name="Rectangle 2"/>
          <p:cNvSpPr>
            <a:spLocks noGrp="1" noChangeArrowheads="1"/>
          </p:cNvSpPr>
          <p:nvPr>
            <p:ph type="title"/>
          </p:nvPr>
        </p:nvSpPr>
        <p:spPr/>
        <p:txBody>
          <a:bodyPr/>
          <a:lstStyle/>
          <a:p>
            <a:pPr eaLnBrk="1" hangingPunct="1"/>
            <a:r>
              <a:rPr lang="en-AU" sz="4000" b="1" smtClean="0">
                <a:solidFill>
                  <a:srgbClr val="FFFF99"/>
                </a:solidFill>
                <a:latin typeface="Century Gothic" pitchFamily="34" charset="0"/>
              </a:rPr>
              <a:t>Gross</a:t>
            </a:r>
            <a:r>
              <a:rPr lang="en-AU" sz="4000" smtClean="0">
                <a:solidFill>
                  <a:srgbClr val="FFFF99"/>
                </a:solidFill>
                <a:latin typeface="Century Gothic" pitchFamily="34" charset="0"/>
              </a:rPr>
              <a:t> </a:t>
            </a:r>
            <a:r>
              <a:rPr lang="en-AU" sz="4000" b="1" smtClean="0">
                <a:solidFill>
                  <a:srgbClr val="FFFF99"/>
                </a:solidFill>
                <a:latin typeface="Century Gothic" pitchFamily="34" charset="0"/>
              </a:rPr>
              <a:t>Margin Projection</a:t>
            </a:r>
          </a:p>
        </p:txBody>
      </p:sp>
      <p:sp>
        <p:nvSpPr>
          <p:cNvPr id="50180" name="Rectangle 3"/>
          <p:cNvSpPr>
            <a:spLocks noGrp="1" noChangeArrowheads="1"/>
          </p:cNvSpPr>
          <p:nvPr>
            <p:ph type="body" idx="1"/>
          </p:nvPr>
        </p:nvSpPr>
        <p:spPr/>
        <p:txBody>
          <a:bodyPr/>
          <a:lstStyle/>
          <a:p>
            <a:pPr eaLnBrk="1" hangingPunct="1">
              <a:lnSpc>
                <a:spcPct val="90000"/>
              </a:lnSpc>
              <a:buClr>
                <a:srgbClr val="FFFF99"/>
              </a:buClr>
              <a:buFont typeface="Wingdings" pitchFamily="2" charset="2"/>
              <a:buChar char=""/>
            </a:pPr>
            <a:r>
              <a:rPr lang="en-AU" smtClean="0">
                <a:solidFill>
                  <a:srgbClr val="FFFF99"/>
                </a:solidFill>
                <a:latin typeface="Century Gothic" pitchFamily="34" charset="0"/>
              </a:rPr>
              <a:t>269 Ewes cut 5.75kg @ $5 = $7,734.00</a:t>
            </a:r>
          </a:p>
          <a:p>
            <a:pPr eaLnBrk="1" hangingPunct="1">
              <a:lnSpc>
                <a:spcPct val="90000"/>
              </a:lnSpc>
              <a:buClr>
                <a:srgbClr val="FFFF99"/>
              </a:buClr>
              <a:buFont typeface="Wingdings" pitchFamily="2" charset="2"/>
              <a:buChar char=""/>
            </a:pPr>
            <a:endParaRPr lang="en-AU" sz="1400"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AU" sz="2800" smtClean="0">
                <a:solidFill>
                  <a:srgbClr val="FFFF99"/>
                </a:solidFill>
                <a:latin typeface="Century Gothic" pitchFamily="34" charset="0"/>
              </a:rPr>
              <a:t> </a:t>
            </a:r>
            <a:r>
              <a:rPr lang="en-AU" smtClean="0">
                <a:solidFill>
                  <a:srgbClr val="FFFF99"/>
                </a:solidFill>
                <a:latin typeface="Century Gothic" pitchFamily="34" charset="0"/>
              </a:rPr>
              <a:t>317 Lms cut 1.5 kg @ $3 = $1,426.00</a:t>
            </a:r>
          </a:p>
          <a:p>
            <a:pPr eaLnBrk="1" hangingPunct="1">
              <a:lnSpc>
                <a:spcPct val="90000"/>
              </a:lnSpc>
              <a:buClr>
                <a:srgbClr val="FFFF99"/>
              </a:buClr>
              <a:buFont typeface="Wingdings" pitchFamily="2" charset="2"/>
              <a:buChar char=""/>
            </a:pPr>
            <a:endParaRPr lang="en-AU"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AU" smtClean="0">
                <a:solidFill>
                  <a:srgbClr val="FFFF99"/>
                </a:solidFill>
              </a:rPr>
              <a:t> </a:t>
            </a:r>
            <a:r>
              <a:rPr lang="en-AU" smtClean="0">
                <a:solidFill>
                  <a:srgbClr val="FFFF99"/>
                </a:solidFill>
                <a:latin typeface="Century Gothic" pitchFamily="34" charset="0"/>
              </a:rPr>
              <a:t>Sell 317 lambs @ $70 =  $ 22,190.00</a:t>
            </a:r>
          </a:p>
          <a:p>
            <a:pPr eaLnBrk="1" hangingPunct="1">
              <a:lnSpc>
                <a:spcPct val="90000"/>
              </a:lnSpc>
              <a:buClr>
                <a:srgbClr val="FFFF99"/>
              </a:buClr>
              <a:buFont typeface="Wingdings" pitchFamily="2" charset="2"/>
              <a:buChar char=""/>
            </a:pPr>
            <a:endParaRPr lang="en-AU"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AU" smtClean="0">
                <a:solidFill>
                  <a:srgbClr val="FFFF99"/>
                </a:solidFill>
                <a:latin typeface="Century Gothic" pitchFamily="34" charset="0"/>
              </a:rPr>
              <a:t> Total Gross Income       =  $ 31,350.00</a:t>
            </a:r>
          </a:p>
          <a:p>
            <a:pPr eaLnBrk="1" hangingPunct="1">
              <a:lnSpc>
                <a:spcPct val="90000"/>
              </a:lnSpc>
              <a:buClr>
                <a:srgbClr val="FFFF99"/>
              </a:buClr>
              <a:buFont typeface="Wingdings" pitchFamily="2" charset="2"/>
              <a:buChar char=""/>
            </a:pPr>
            <a:endParaRPr lang="en-AU"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AU" smtClean="0">
                <a:solidFill>
                  <a:srgbClr val="FFFF99"/>
                </a:solidFill>
                <a:latin typeface="Century Gothic" pitchFamily="34" charset="0"/>
              </a:rPr>
              <a:t>Divided by 29 ha    =  </a:t>
            </a:r>
            <a:r>
              <a:rPr lang="en-AU" b="1" smtClean="0">
                <a:solidFill>
                  <a:srgbClr val="66FFFF"/>
                </a:solidFill>
                <a:latin typeface="Century Gothic" pitchFamily="34" charset="0"/>
              </a:rPr>
              <a:t>$1,081.00 /ha</a:t>
            </a:r>
            <a:r>
              <a:rPr lang="en-AU" smtClean="0">
                <a:solidFill>
                  <a:srgbClr val="FFFF99"/>
                </a:solidFill>
              </a:rPr>
              <a:t>                            </a:t>
            </a: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4D7DDF-043E-4EE1-802D-FDEAB61612C2}" type="slidenum">
              <a:rPr lang="en-US" smtClean="0"/>
              <a:pPr eaLnBrk="1" hangingPunct="1"/>
              <a:t>74</a:t>
            </a:fld>
            <a:endParaRPr lang="en-US" smtClean="0"/>
          </a:p>
        </p:txBody>
      </p:sp>
      <p:sp>
        <p:nvSpPr>
          <p:cNvPr id="51203" name="Rectangle 2"/>
          <p:cNvSpPr>
            <a:spLocks noGrp="1" noChangeArrowheads="1"/>
          </p:cNvSpPr>
          <p:nvPr>
            <p:ph type="title" idx="4294967295"/>
          </p:nvPr>
        </p:nvSpPr>
        <p:spPr>
          <a:xfrm>
            <a:off x="0" y="381000"/>
            <a:ext cx="8667750" cy="838200"/>
          </a:xfrm>
        </p:spPr>
        <p:txBody>
          <a:bodyPr/>
          <a:lstStyle/>
          <a:p>
            <a:pPr eaLnBrk="1" hangingPunct="1"/>
            <a:r>
              <a:rPr lang="en-US" b="1" smtClean="0">
                <a:solidFill>
                  <a:srgbClr val="FFFF99"/>
                </a:solidFill>
                <a:latin typeface="Century Gothic" pitchFamily="34" charset="0"/>
              </a:rPr>
              <a:t>2005 Ram Lamb Contract Results</a:t>
            </a:r>
            <a:r>
              <a:rPr lang="en-AU" b="1" i="1" smtClean="0">
                <a:solidFill>
                  <a:srgbClr val="FF3300"/>
                </a:solidFill>
                <a:latin typeface="Century Gothic" pitchFamily="34" charset="0"/>
              </a:rPr>
              <a:t/>
            </a:r>
            <a:br>
              <a:rPr lang="en-AU" b="1" i="1" smtClean="0">
                <a:solidFill>
                  <a:srgbClr val="FF3300"/>
                </a:solidFill>
                <a:latin typeface="Century Gothic" pitchFamily="34" charset="0"/>
              </a:rPr>
            </a:br>
            <a:r>
              <a:rPr lang="en-US" smtClean="0">
                <a:latin typeface="Century Gothic" pitchFamily="34" charset="0"/>
                <a:cs typeface="Times New Roman" charset="0"/>
              </a:rPr>
              <a:t>   </a:t>
            </a:r>
            <a:r>
              <a:rPr lang="en-AU" smtClean="0">
                <a:solidFill>
                  <a:srgbClr val="FFFF99"/>
                </a:solidFill>
                <a:latin typeface="Century Gothic" pitchFamily="34" charset="0"/>
                <a:cs typeface="Times New Roman" charset="0"/>
              </a:rPr>
              <a:t/>
            </a:r>
            <a:br>
              <a:rPr lang="en-AU" smtClean="0">
                <a:solidFill>
                  <a:srgbClr val="FFFF99"/>
                </a:solidFill>
                <a:latin typeface="Century Gothic" pitchFamily="34" charset="0"/>
                <a:cs typeface="Times New Roman" charset="0"/>
              </a:rPr>
            </a:br>
            <a:endParaRPr lang="en-AU" b="1" smtClean="0">
              <a:solidFill>
                <a:srgbClr val="FFFF99"/>
              </a:solidFill>
              <a:latin typeface="Century Gothic" pitchFamily="34" charset="0"/>
            </a:endParaRPr>
          </a:p>
        </p:txBody>
      </p:sp>
      <p:sp>
        <p:nvSpPr>
          <p:cNvPr id="191491" name="Rectangle 3"/>
          <p:cNvSpPr>
            <a:spLocks noGrp="1" noChangeArrowheads="1"/>
          </p:cNvSpPr>
          <p:nvPr>
            <p:ph type="body" idx="4294967295"/>
          </p:nvPr>
        </p:nvSpPr>
        <p:spPr>
          <a:xfrm>
            <a:off x="0" y="1295400"/>
            <a:ext cx="8420100" cy="4648200"/>
          </a:xfrm>
        </p:spPr>
        <p:txBody>
          <a:bodyPr/>
          <a:lstStyle/>
          <a:p>
            <a:pPr eaLnBrk="1" hangingPunct="1">
              <a:buClr>
                <a:srgbClr val="FFFF99"/>
              </a:buClr>
              <a:buFont typeface="Wingdings" pitchFamily="2" charset="2"/>
              <a:buNone/>
            </a:pPr>
            <a:r>
              <a:rPr lang="en-US" smtClean="0">
                <a:latin typeface="Century Gothic" pitchFamily="34" charset="0"/>
                <a:cs typeface="Times New Roman" charset="0"/>
              </a:rPr>
              <a:t>   </a:t>
            </a:r>
            <a:endParaRPr lang="en-AU" smtClean="0">
              <a:solidFill>
                <a:srgbClr val="FFFF99"/>
              </a:solidFill>
              <a:latin typeface="Century Gothic" pitchFamily="34" charset="0"/>
              <a:cs typeface="Times New Roman" charset="0"/>
            </a:endParaRPr>
          </a:p>
        </p:txBody>
      </p:sp>
      <p:sp>
        <p:nvSpPr>
          <p:cNvPr id="51205" name="Text Box 4"/>
          <p:cNvSpPr txBox="1">
            <a:spLocks noChangeArrowheads="1"/>
          </p:cNvSpPr>
          <p:nvPr/>
        </p:nvSpPr>
        <p:spPr bwMode="auto">
          <a:xfrm>
            <a:off x="0" y="1295400"/>
            <a:ext cx="9906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FFFF99"/>
              </a:buClr>
              <a:buFont typeface="Wingdings" pitchFamily="2" charset="2"/>
              <a:buChar char="q"/>
            </a:pPr>
            <a:r>
              <a:rPr lang="en-AU" sz="3200">
                <a:solidFill>
                  <a:srgbClr val="FFFF99"/>
                </a:solidFill>
                <a:latin typeface="Century Gothic" pitchFamily="34" charset="0"/>
              </a:rPr>
              <a:t>  Kept all twin Ram lambs entire.</a:t>
            </a:r>
          </a:p>
          <a:p>
            <a:pPr eaLnBrk="1" hangingPunct="1">
              <a:spcBef>
                <a:spcPct val="50000"/>
              </a:spcBef>
              <a:buClr>
                <a:srgbClr val="FFFF99"/>
              </a:buClr>
              <a:buFont typeface="Wingdings" pitchFamily="2" charset="2"/>
              <a:buChar char="q"/>
            </a:pPr>
            <a:r>
              <a:rPr lang="en-AU" sz="3200">
                <a:solidFill>
                  <a:srgbClr val="FFFF99"/>
                </a:solidFill>
                <a:latin typeface="Century Gothic" pitchFamily="34" charset="0"/>
              </a:rPr>
              <a:t>  Total of </a:t>
            </a:r>
            <a:r>
              <a:rPr lang="en-AU" sz="3200">
                <a:solidFill>
                  <a:srgbClr val="66FFFF"/>
                </a:solidFill>
                <a:latin typeface="Century Gothic" pitchFamily="34" charset="0"/>
              </a:rPr>
              <a:t>1158</a:t>
            </a:r>
            <a:r>
              <a:rPr lang="en-AU" sz="3200">
                <a:solidFill>
                  <a:srgbClr val="FFFF99"/>
                </a:solidFill>
                <a:latin typeface="Century Gothic" pitchFamily="34" charset="0"/>
              </a:rPr>
              <a:t> Ram lambs</a:t>
            </a:r>
          </a:p>
          <a:p>
            <a:pPr eaLnBrk="1" hangingPunct="1">
              <a:spcBef>
                <a:spcPct val="50000"/>
              </a:spcBef>
              <a:buClr>
                <a:srgbClr val="FFFF99"/>
              </a:buClr>
              <a:buFont typeface="Wingdings" pitchFamily="2" charset="2"/>
              <a:buChar char="q"/>
            </a:pPr>
            <a:r>
              <a:rPr lang="en-AU" sz="3200">
                <a:solidFill>
                  <a:srgbClr val="FFFF99"/>
                </a:solidFill>
                <a:latin typeface="Century Gothic" pitchFamily="34" charset="0"/>
              </a:rPr>
              <a:t> </a:t>
            </a:r>
            <a:r>
              <a:rPr lang="en-AU" sz="3200">
                <a:solidFill>
                  <a:srgbClr val="66FFFF"/>
                </a:solidFill>
                <a:latin typeface="Century Gothic" pitchFamily="34" charset="0"/>
              </a:rPr>
              <a:t>1100</a:t>
            </a:r>
            <a:r>
              <a:rPr lang="en-AU" sz="3200">
                <a:solidFill>
                  <a:srgbClr val="FFFF99"/>
                </a:solidFill>
                <a:latin typeface="Century Gothic" pitchFamily="34" charset="0"/>
              </a:rPr>
              <a:t> went in the first draft off grass.</a:t>
            </a:r>
            <a:r>
              <a:rPr lang="en-AU" sz="4400" b="1">
                <a:solidFill>
                  <a:srgbClr val="66FFFF"/>
                </a:solidFill>
                <a:latin typeface="Century Gothic" pitchFamily="34" charset="0"/>
              </a:rPr>
              <a:t>= 95%</a:t>
            </a:r>
            <a:r>
              <a:rPr lang="en-AU" sz="3200">
                <a:solidFill>
                  <a:srgbClr val="FFFF99"/>
                </a:solidFill>
                <a:latin typeface="Century Gothic" pitchFamily="34" charset="0"/>
              </a:rPr>
              <a:t>                                                                                                      </a:t>
            </a:r>
            <a:r>
              <a:rPr lang="en-AU" sz="3200" b="1">
                <a:solidFill>
                  <a:srgbClr val="FFFF99"/>
                </a:solidFill>
                <a:latin typeface="Century Gothic" pitchFamily="34" charset="0"/>
              </a:rPr>
              <a:t>            </a:t>
            </a:r>
          </a:p>
          <a:p>
            <a:pPr eaLnBrk="1" hangingPunct="1">
              <a:spcBef>
                <a:spcPct val="50000"/>
              </a:spcBef>
              <a:buClr>
                <a:srgbClr val="FFFF99"/>
              </a:buClr>
              <a:buFont typeface="Wingdings" pitchFamily="2" charset="2"/>
              <a:buChar char="q"/>
            </a:pPr>
            <a:r>
              <a:rPr lang="en-AU" sz="3200">
                <a:solidFill>
                  <a:srgbClr val="FFFF99"/>
                </a:solidFill>
                <a:latin typeface="Century Gothic" pitchFamily="34" charset="0"/>
              </a:rPr>
              <a:t>  </a:t>
            </a:r>
            <a:r>
              <a:rPr lang="en-AU" sz="3200">
                <a:solidFill>
                  <a:srgbClr val="66FFFF"/>
                </a:solidFill>
                <a:latin typeface="Century Gothic" pitchFamily="34" charset="0"/>
              </a:rPr>
              <a:t>54</a:t>
            </a:r>
            <a:r>
              <a:rPr lang="en-AU" sz="3200">
                <a:solidFill>
                  <a:srgbClr val="FFFF99"/>
                </a:solidFill>
                <a:latin typeface="Century Gothic" pitchFamily="34" charset="0"/>
              </a:rPr>
              <a:t> were sold in Midland</a:t>
            </a:r>
            <a:r>
              <a:rPr lang="en-AU" sz="4400" b="1">
                <a:solidFill>
                  <a:srgbClr val="FFFF99"/>
                </a:solidFill>
                <a:latin typeface="Times New Roman" charset="0"/>
              </a:rPr>
              <a:t>.             </a:t>
            </a:r>
            <a:r>
              <a:rPr lang="en-AU" sz="4400" b="1">
                <a:solidFill>
                  <a:srgbClr val="66FFFF"/>
                </a:solidFill>
                <a:latin typeface="Times New Roman" charset="0"/>
              </a:rPr>
              <a:t>= 4.7%</a:t>
            </a:r>
          </a:p>
          <a:p>
            <a:pPr eaLnBrk="1" hangingPunct="1">
              <a:spcBef>
                <a:spcPct val="50000"/>
              </a:spcBef>
              <a:buClr>
                <a:srgbClr val="FFFF99"/>
              </a:buClr>
              <a:buFont typeface="Wingdings" pitchFamily="2" charset="2"/>
              <a:buChar char="q"/>
            </a:pPr>
            <a:r>
              <a:rPr lang="en-AU" sz="3200">
                <a:solidFill>
                  <a:srgbClr val="FFFF99"/>
                </a:solidFill>
                <a:latin typeface="Century Gothic" pitchFamily="34" charset="0"/>
              </a:rPr>
              <a:t>  </a:t>
            </a:r>
            <a:r>
              <a:rPr lang="en-AU" sz="3200">
                <a:solidFill>
                  <a:srgbClr val="66FFFF"/>
                </a:solidFill>
                <a:latin typeface="Century Gothic" pitchFamily="34" charset="0"/>
              </a:rPr>
              <a:t>4 </a:t>
            </a:r>
            <a:r>
              <a:rPr lang="en-AU" sz="3200">
                <a:solidFill>
                  <a:srgbClr val="FFFF99"/>
                </a:solidFill>
                <a:latin typeface="Century Gothic" pitchFamily="34" charset="0"/>
              </a:rPr>
              <a:t>NCV’s</a:t>
            </a:r>
            <a:r>
              <a:rPr lang="en-AU" sz="4400">
                <a:solidFill>
                  <a:srgbClr val="FFFF99"/>
                </a:solidFill>
                <a:latin typeface="Times New Roman" charset="0"/>
              </a:rPr>
              <a:t>.                                   </a:t>
            </a:r>
            <a:r>
              <a:rPr lang="en-AU" sz="4400" b="1">
                <a:solidFill>
                  <a:srgbClr val="66FFFF"/>
                </a:solidFill>
                <a:latin typeface="Times New Roman" charset="0"/>
              </a:rPr>
              <a:t>= 0.3%</a:t>
            </a:r>
          </a:p>
          <a:p>
            <a:pPr eaLnBrk="1" hangingPunct="1">
              <a:spcBef>
                <a:spcPct val="50000"/>
              </a:spcBef>
              <a:buClr>
                <a:srgbClr val="FFFF99"/>
              </a:buClr>
              <a:buFont typeface="Wingdings" pitchFamily="2" charset="2"/>
              <a:buChar char="q"/>
            </a:pPr>
            <a:r>
              <a:rPr lang="en-AU" sz="4400" b="1">
                <a:solidFill>
                  <a:srgbClr val="66FFFF"/>
                </a:solidFill>
                <a:latin typeface="Times New Roman" charset="0"/>
              </a:rPr>
              <a:t> </a:t>
            </a:r>
            <a:r>
              <a:rPr lang="en-AU" sz="4400" i="1" u="sng">
                <a:solidFill>
                  <a:srgbClr val="FFFF99"/>
                </a:solidFill>
                <a:latin typeface="Times New Roman" charset="0"/>
              </a:rPr>
              <a:t>Note:</a:t>
            </a:r>
            <a:r>
              <a:rPr lang="en-AU" sz="4400" b="1">
                <a:solidFill>
                  <a:srgbClr val="66FFFF"/>
                </a:solidFill>
                <a:latin typeface="Times New Roman" charset="0"/>
              </a:rPr>
              <a:t> </a:t>
            </a:r>
            <a:r>
              <a:rPr lang="en-AU" sz="3200" b="1" i="1">
                <a:solidFill>
                  <a:srgbClr val="FFFF99"/>
                </a:solidFill>
                <a:latin typeface="Century Gothic" pitchFamily="34" charset="0"/>
              </a:rPr>
              <a:t>The lamb’s av. age only 16 weeks.</a:t>
            </a:r>
          </a:p>
        </p:txBody>
      </p:sp>
      <p:sp>
        <p:nvSpPr>
          <p:cNvPr id="51206" name="Text Box 6"/>
          <p:cNvSpPr txBox="1">
            <a:spLocks noChangeArrowheads="1"/>
          </p:cNvSpPr>
          <p:nvPr/>
        </p:nvSpPr>
        <p:spPr bwMode="auto">
          <a:xfrm>
            <a:off x="412750" y="1752600"/>
            <a:ext cx="9245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sz="4400" b="1">
              <a:latin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 calcmode="lin" valueType="num">
                                      <p:cBhvr additive="base">
                                        <p:cTn id="7" dur="500" fill="hold"/>
                                        <p:tgtEl>
                                          <p:spTgt spid="1914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14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advAuto="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D1DC0A-0AB9-4894-9315-ED1B801CEFBA}" type="slidenum">
              <a:rPr lang="en-US" smtClean="0"/>
              <a:pPr eaLnBrk="1" hangingPunct="1"/>
              <a:t>75</a:t>
            </a:fld>
            <a:endParaRPr lang="en-US" smtClean="0"/>
          </a:p>
        </p:txBody>
      </p:sp>
      <p:sp>
        <p:nvSpPr>
          <p:cNvPr id="52227" name="Rectangle 2"/>
          <p:cNvSpPr>
            <a:spLocks noGrp="1" noChangeArrowheads="1"/>
          </p:cNvSpPr>
          <p:nvPr>
            <p:ph type="title"/>
          </p:nvPr>
        </p:nvSpPr>
        <p:spPr/>
        <p:txBody>
          <a:bodyPr/>
          <a:lstStyle/>
          <a:p>
            <a:pPr eaLnBrk="1" hangingPunct="1"/>
            <a:r>
              <a:rPr lang="en-US" b="1" smtClean="0">
                <a:solidFill>
                  <a:srgbClr val="FFFF99"/>
                </a:solidFill>
                <a:latin typeface="Century Gothic" pitchFamily="34" charset="0"/>
              </a:rPr>
              <a:t>2005 WAMMCO  Results</a:t>
            </a:r>
            <a:endParaRPr lang="en-AU" b="1" i="1" smtClean="0">
              <a:solidFill>
                <a:srgbClr val="FF3300"/>
              </a:solidFill>
              <a:latin typeface="Century Gothic" pitchFamily="34" charset="0"/>
            </a:endParaRPr>
          </a:p>
        </p:txBody>
      </p:sp>
      <p:sp>
        <p:nvSpPr>
          <p:cNvPr id="183299" name="Rectangle 3"/>
          <p:cNvSpPr>
            <a:spLocks noGrp="1" noChangeArrowheads="1"/>
          </p:cNvSpPr>
          <p:nvPr>
            <p:ph type="body" idx="1"/>
          </p:nvPr>
        </p:nvSpPr>
        <p:spPr>
          <a:xfrm>
            <a:off x="495300" y="1295400"/>
            <a:ext cx="8420100" cy="4648200"/>
          </a:xfrm>
        </p:spPr>
        <p:txBody>
          <a:bodyPr/>
          <a:lstStyle/>
          <a:p>
            <a:pPr eaLnBrk="1" hangingPunct="1">
              <a:lnSpc>
                <a:spcPct val="90000"/>
              </a:lnSpc>
              <a:buClr>
                <a:srgbClr val="FFFF99"/>
              </a:buClr>
              <a:buFont typeface="Wingdings" pitchFamily="2" charset="2"/>
              <a:buNone/>
            </a:pPr>
            <a:r>
              <a:rPr lang="en-US" smtClean="0">
                <a:latin typeface="Century Gothic" pitchFamily="34" charset="0"/>
                <a:cs typeface="Times New Roman" charset="0"/>
              </a:rPr>
              <a:t>   </a:t>
            </a:r>
            <a:r>
              <a:rPr lang="en-AU" smtClean="0">
                <a:solidFill>
                  <a:srgbClr val="FFFF99"/>
                </a:solidFill>
                <a:latin typeface="Century Gothic" pitchFamily="34" charset="0"/>
                <a:cs typeface="Times New Roman" charset="0"/>
              </a:rPr>
              <a:t>In April Far Valley participated in a WAMMCO trial and our lambs performed exceptionally well, with the Far Valley lambs dressing out at 26.1 kgs  and having amongst  other things  the largest EMA. The meat colour of the Dohne lambs were exceptional and the shape of the  F2’s carcasses led WAMMCO officials to accept Dohne F2 lambs at prime lamb scheduled prices. </a:t>
            </a: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 calcmode="lin" valueType="num">
                                      <p:cBhvr additive="base">
                                        <p:cTn id="7" dur="500" fill="hold"/>
                                        <p:tgtEl>
                                          <p:spTgt spid="1832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32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autoUpdateAnimBg="0" advAuto="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350EA1-2161-45D2-9D8B-5A5112818068}" type="slidenum">
              <a:rPr lang="en-US" smtClean="0"/>
              <a:pPr eaLnBrk="1" hangingPunct="1"/>
              <a:t>76</a:t>
            </a:fld>
            <a:endParaRPr lang="en-US" smtClean="0"/>
          </a:p>
        </p:txBody>
      </p:sp>
      <p:pic>
        <p:nvPicPr>
          <p:cNvPr id="53251" name="Picture 6" descr="FV04 0911"/>
          <p:cNvPicPr>
            <a:picLocks noChangeAspect="1" noChangeArrowheads="1"/>
          </p:cNvPicPr>
          <p:nvPr/>
        </p:nvPicPr>
        <p:blipFill>
          <a:blip r:embed="rId2">
            <a:extLst>
              <a:ext uri="{28A0092B-C50C-407E-A947-70E740481C1C}">
                <a14:useLocalDpi xmlns:a14="http://schemas.microsoft.com/office/drawing/2010/main" val="0"/>
              </a:ext>
            </a:extLst>
          </a:blip>
          <a:srcRect l="6250" t="25276" r="7813" b="24390"/>
          <a:stretch>
            <a:fillRect/>
          </a:stretch>
        </p:blipFill>
        <p:spPr bwMode="auto">
          <a:xfrm>
            <a:off x="247650" y="228600"/>
            <a:ext cx="93948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3"/>
          <p:cNvSpPr>
            <a:spLocks noGrp="1" noChangeArrowheads="1"/>
          </p:cNvSpPr>
          <p:nvPr>
            <p:ph type="body" idx="1"/>
          </p:nvPr>
        </p:nvSpPr>
        <p:spPr>
          <a:xfrm>
            <a:off x="742950" y="228600"/>
            <a:ext cx="8420100" cy="1143000"/>
          </a:xfrm>
          <a:noFill/>
        </p:spPr>
        <p:txBody>
          <a:bodyPr/>
          <a:lstStyle/>
          <a:p>
            <a:pPr algn="ctr" eaLnBrk="1" hangingPunct="1">
              <a:lnSpc>
                <a:spcPct val="90000"/>
              </a:lnSpc>
              <a:buClr>
                <a:srgbClr val="FF3300"/>
              </a:buClr>
              <a:buFont typeface="Wingdings" pitchFamily="2" charset="2"/>
              <a:buNone/>
            </a:pPr>
            <a:r>
              <a:rPr lang="en-US" sz="3600" b="1" smtClean="0">
                <a:latin typeface="Century Gothic" pitchFamily="34" charset="0"/>
              </a:rPr>
              <a:t>FV04 0911</a:t>
            </a:r>
          </a:p>
          <a:p>
            <a:pPr algn="ctr" eaLnBrk="1" hangingPunct="1">
              <a:lnSpc>
                <a:spcPct val="90000"/>
              </a:lnSpc>
              <a:buClr>
                <a:srgbClr val="FF3300"/>
              </a:buClr>
              <a:buFont typeface="Wingdings" pitchFamily="2" charset="2"/>
              <a:buNone/>
            </a:pPr>
            <a:r>
              <a:rPr lang="en-US" sz="3600" smtClean="0">
                <a:latin typeface="Century Gothic" pitchFamily="34" charset="0"/>
              </a:rPr>
              <a:t>Age: 9 Months</a:t>
            </a:r>
          </a:p>
        </p:txBody>
      </p:sp>
      <p:sp>
        <p:nvSpPr>
          <p:cNvPr id="53253" name="Rectangle 4"/>
          <p:cNvSpPr>
            <a:spLocks noChangeArrowheads="1"/>
          </p:cNvSpPr>
          <p:nvPr/>
        </p:nvSpPr>
        <p:spPr bwMode="auto">
          <a:xfrm>
            <a:off x="247650" y="228600"/>
            <a:ext cx="9410700" cy="6400800"/>
          </a:xfrm>
          <a:prstGeom prst="rect">
            <a:avLst/>
          </a:prstGeom>
          <a:noFill/>
          <a:ln w="9525">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a:solidFill>
                <a:srgbClr val="FFFF99"/>
              </a:solidFill>
              <a:latin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F2387C-0200-4A26-BCA7-DD330F85C5A8}" type="slidenum">
              <a:rPr lang="en-US" smtClean="0"/>
              <a:pPr eaLnBrk="1" hangingPunct="1"/>
              <a:t>77</a:t>
            </a:fld>
            <a:endParaRPr lang="en-US" smtClean="0"/>
          </a:p>
        </p:txBody>
      </p:sp>
      <p:graphicFrame>
        <p:nvGraphicFramePr>
          <p:cNvPr id="2" name="Object 1027"/>
          <p:cNvGraphicFramePr>
            <a:graphicFrameLocks noChangeAspect="1"/>
          </p:cNvGraphicFramePr>
          <p:nvPr/>
        </p:nvGraphicFramePr>
        <p:xfrm>
          <a:off x="1955800" y="1446213"/>
          <a:ext cx="5994400" cy="3965575"/>
        </p:xfrm>
        <a:graphic>
          <a:graphicData uri="http://schemas.openxmlformats.org/drawingml/2006/chart">
            <c:chart xmlns:c="http://schemas.openxmlformats.org/drawingml/2006/chart" xmlns:r="http://schemas.openxmlformats.org/officeDocument/2006/relationships" r:id="rId2"/>
          </a:graphicData>
        </a:graphic>
      </p:graphicFrame>
      <p:sp>
        <p:nvSpPr>
          <p:cNvPr id="4100" name="Rectangle 1029"/>
          <p:cNvSpPr>
            <a:spLocks noGrp="1" noChangeArrowheads="1"/>
          </p:cNvSpPr>
          <p:nvPr>
            <p:ph type="title" idx="4294967295"/>
          </p:nvPr>
        </p:nvSpPr>
        <p:spPr>
          <a:xfrm>
            <a:off x="0" y="381000"/>
            <a:ext cx="9906000" cy="838200"/>
          </a:xfrm>
        </p:spPr>
        <p:txBody>
          <a:bodyPr/>
          <a:lstStyle/>
          <a:p>
            <a:pPr eaLnBrk="1" hangingPunct="1"/>
            <a:r>
              <a:rPr lang="en-US" sz="4000" b="1" smtClean="0">
                <a:solidFill>
                  <a:srgbClr val="FFFF99"/>
                </a:solidFill>
              </a:rPr>
              <a:t>Data from Ag. WA Productivity Trials - 2004</a:t>
            </a:r>
            <a:endParaRPr lang="en-AU" sz="4000" b="1" smtClean="0">
              <a:solidFill>
                <a:srgbClr val="FFFF99"/>
              </a:solidFill>
            </a:endParaRPr>
          </a:p>
        </p:txBody>
      </p:sp>
      <p:pic>
        <p:nvPicPr>
          <p:cNvPr id="4101" name="Picture 1030" descr="slide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DD9CA9-4439-4693-A5D3-6963A8A7A4D8}" type="slidenum">
              <a:rPr lang="en-US" smtClean="0"/>
              <a:pPr eaLnBrk="1" hangingPunct="1"/>
              <a:t>78</a:t>
            </a:fld>
            <a:endParaRPr lang="en-US" smtClean="0"/>
          </a:p>
        </p:txBody>
      </p:sp>
      <p:sp>
        <p:nvSpPr>
          <p:cNvPr id="54275" name="Rectangle 2"/>
          <p:cNvSpPr>
            <a:spLocks noGrp="1" noChangeArrowheads="1"/>
          </p:cNvSpPr>
          <p:nvPr>
            <p:ph type="ctrTitle"/>
          </p:nvPr>
        </p:nvSpPr>
        <p:spPr>
          <a:xfrm>
            <a:off x="247650" y="609600"/>
            <a:ext cx="9410700" cy="1524000"/>
          </a:xfrm>
        </p:spPr>
        <p:txBody>
          <a:bodyPr/>
          <a:lstStyle/>
          <a:p>
            <a:pPr eaLnBrk="1" hangingPunct="1"/>
            <a:r>
              <a:rPr lang="en-US" sz="4800" b="1" smtClean="0">
                <a:solidFill>
                  <a:srgbClr val="66FFFF"/>
                </a:solidFill>
                <a:latin typeface="Century Gothic" pitchFamily="34" charset="0"/>
              </a:rPr>
              <a:t>12 – point mating program for autumn/early winter lambing</a:t>
            </a:r>
            <a:endParaRPr lang="en-AU" sz="4800" b="1" smtClean="0">
              <a:solidFill>
                <a:srgbClr val="66FFFF"/>
              </a:solidFill>
              <a:latin typeface="Century Gothic" pitchFamily="34" charset="0"/>
            </a:endParaRPr>
          </a:p>
        </p:txBody>
      </p:sp>
      <p:sp>
        <p:nvSpPr>
          <p:cNvPr id="54276" name="Rectangle 3"/>
          <p:cNvSpPr>
            <a:spLocks noGrp="1" noChangeArrowheads="1"/>
          </p:cNvSpPr>
          <p:nvPr>
            <p:ph type="subTitle" idx="1"/>
          </p:nvPr>
        </p:nvSpPr>
        <p:spPr>
          <a:xfrm>
            <a:off x="495300" y="2362200"/>
            <a:ext cx="8832850" cy="1752600"/>
          </a:xfrm>
        </p:spPr>
        <p:txBody>
          <a:bodyPr/>
          <a:lstStyle/>
          <a:p>
            <a:pPr marL="2209800" lvl="4" indent="-381000" algn="l" eaLnBrk="1" hangingPunct="1">
              <a:buClr>
                <a:srgbClr val="FFFF99"/>
              </a:buClr>
              <a:buFont typeface="Wingdings" pitchFamily="2" charset="2"/>
              <a:buAutoNum type="arabicPeriod"/>
            </a:pPr>
            <a:r>
              <a:rPr lang="en-AU" sz="2800" i="1" smtClean="0">
                <a:solidFill>
                  <a:srgbClr val="FFFF99"/>
                </a:solidFill>
                <a:latin typeface="Century Gothic" pitchFamily="34" charset="0"/>
              </a:rPr>
              <a:t>Get Rams ready 6 weeks prior </a:t>
            </a:r>
          </a:p>
          <a:p>
            <a:pPr marL="2209800" lvl="4" indent="-381000" algn="l" eaLnBrk="1" hangingPunct="1">
              <a:buClr>
                <a:srgbClr val="FFFF99"/>
              </a:buClr>
              <a:buFont typeface="Wingdings" pitchFamily="2" charset="2"/>
              <a:buAutoNum type="arabicPeriod"/>
            </a:pPr>
            <a:r>
              <a:rPr lang="en-AU" sz="2800" i="1" smtClean="0">
                <a:solidFill>
                  <a:srgbClr val="FFFF99"/>
                </a:solidFill>
                <a:latin typeface="Century Gothic" pitchFamily="34" charset="0"/>
              </a:rPr>
              <a:t>Make sure ewes are isolated from rams.</a:t>
            </a:r>
          </a:p>
          <a:p>
            <a:pPr marL="2209800" lvl="4" indent="-381000" algn="l" eaLnBrk="1" hangingPunct="1">
              <a:buClr>
                <a:srgbClr val="FFFF99"/>
              </a:buClr>
              <a:buFontTx/>
              <a:buAutoNum type="arabicPeriod"/>
            </a:pPr>
            <a:r>
              <a:rPr lang="en-AU" sz="2800" i="1" smtClean="0">
                <a:solidFill>
                  <a:srgbClr val="FFFF99"/>
                </a:solidFill>
                <a:latin typeface="Century Gothic" pitchFamily="34" charset="0"/>
              </a:rPr>
              <a:t>Inject wethers twice 7 days apart, put with ewes = </a:t>
            </a:r>
            <a:r>
              <a:rPr lang="en-AU" sz="2800" b="1" i="1" smtClean="0">
                <a:solidFill>
                  <a:srgbClr val="66FFFF"/>
                </a:solidFill>
                <a:latin typeface="Century Gothic" pitchFamily="34" charset="0"/>
              </a:rPr>
              <a:t>day 0.</a:t>
            </a:r>
          </a:p>
          <a:p>
            <a:pPr marL="2209800" lvl="4" indent="-381000" algn="l" eaLnBrk="1" hangingPunct="1">
              <a:buClr>
                <a:srgbClr val="FFFF99"/>
              </a:buClr>
              <a:buFontTx/>
              <a:buAutoNum type="arabicPeriod"/>
            </a:pPr>
            <a:r>
              <a:rPr lang="en-AU" sz="2800" i="1" smtClean="0">
                <a:solidFill>
                  <a:srgbClr val="66FFFF"/>
                </a:solidFill>
                <a:latin typeface="Century Gothic" pitchFamily="34" charset="0"/>
              </a:rPr>
              <a:t>Days 7 to 14</a:t>
            </a:r>
            <a:r>
              <a:rPr lang="en-AU" sz="2800" i="1" smtClean="0">
                <a:solidFill>
                  <a:srgbClr val="FFFF99"/>
                </a:solidFill>
                <a:latin typeface="Century Gothic" pitchFamily="34" charset="0"/>
              </a:rPr>
              <a:t> -feed 500 grams lupins/head  daily.</a:t>
            </a:r>
          </a:p>
          <a:p>
            <a:pPr marL="2209800" lvl="4" indent="-381000" algn="l" eaLnBrk="1" hangingPunct="1">
              <a:buClr>
                <a:srgbClr val="FFFF99"/>
              </a:buClr>
              <a:buFontTx/>
              <a:buAutoNum type="arabicPeriod"/>
            </a:pPr>
            <a:r>
              <a:rPr lang="en-AU" sz="2800" i="1" smtClean="0">
                <a:solidFill>
                  <a:srgbClr val="66FFFF"/>
                </a:solidFill>
                <a:latin typeface="Century Gothic" pitchFamily="34" charset="0"/>
              </a:rPr>
              <a:t>Day 15 – 45</a:t>
            </a:r>
            <a:r>
              <a:rPr lang="en-AU" sz="2800" i="1" smtClean="0">
                <a:solidFill>
                  <a:srgbClr val="FFFF99"/>
                </a:solidFill>
                <a:latin typeface="Century Gothic" pitchFamily="34" charset="0"/>
              </a:rPr>
              <a:t> put up to 3% Rams in.</a:t>
            </a:r>
          </a:p>
          <a:p>
            <a:pPr marL="2209800" lvl="4" indent="-381000" algn="l" eaLnBrk="1" hangingPunct="1">
              <a:buClr>
                <a:srgbClr val="FFFF99"/>
              </a:buClr>
            </a:pPr>
            <a:r>
              <a:rPr lang="en-AU" sz="2800" i="1" smtClean="0">
                <a:solidFill>
                  <a:srgbClr val="FFFF99"/>
                </a:solidFill>
              </a:rPr>
              <a:t> </a:t>
            </a:r>
          </a:p>
          <a:p>
            <a:pPr marL="2209800" lvl="4" indent="-381000" algn="l" eaLnBrk="1" hangingPunct="1"/>
            <a:endParaRPr lang="en-AU" sz="2800" i="1" smtClean="0">
              <a:solidFill>
                <a:srgbClr val="FFFF99"/>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40E49B-F7C8-46CE-AF54-2132E81B9C3F}" type="slidenum">
              <a:rPr lang="en-US" smtClean="0"/>
              <a:pPr eaLnBrk="1" hangingPunct="1"/>
              <a:t>79</a:t>
            </a:fld>
            <a:endParaRPr lang="en-US" smtClean="0"/>
          </a:p>
        </p:txBody>
      </p:sp>
      <p:sp>
        <p:nvSpPr>
          <p:cNvPr id="55299" name="Rectangle 3"/>
          <p:cNvSpPr>
            <a:spLocks noGrp="1" noChangeArrowheads="1"/>
          </p:cNvSpPr>
          <p:nvPr>
            <p:ph type="subTitle" idx="1"/>
          </p:nvPr>
        </p:nvSpPr>
        <p:spPr>
          <a:xfrm>
            <a:off x="495300" y="685800"/>
            <a:ext cx="8832850" cy="3429000"/>
          </a:xfrm>
        </p:spPr>
        <p:txBody>
          <a:bodyPr/>
          <a:lstStyle/>
          <a:p>
            <a:pPr marL="2209800" lvl="4" indent="-381000" algn="l" eaLnBrk="1" hangingPunct="1">
              <a:buClr>
                <a:srgbClr val="FFFF99"/>
              </a:buClr>
              <a:buFont typeface="Wingdings" pitchFamily="2" charset="2"/>
              <a:buAutoNum type="arabicPeriod" startAt="6"/>
            </a:pPr>
            <a:r>
              <a:rPr lang="en-AU" sz="2800" i="1" smtClean="0">
                <a:solidFill>
                  <a:srgbClr val="66FFFF"/>
                </a:solidFill>
                <a:latin typeface="Century Gothic" pitchFamily="34" charset="0"/>
              </a:rPr>
              <a:t>Day  45</a:t>
            </a:r>
            <a:r>
              <a:rPr lang="en-AU" sz="2800" i="1" smtClean="0">
                <a:solidFill>
                  <a:srgbClr val="FFFF99"/>
                </a:solidFill>
                <a:latin typeface="Century Gothic" pitchFamily="34" charset="0"/>
              </a:rPr>
              <a:t> - Remove Rams and Teasers from ewes.</a:t>
            </a:r>
          </a:p>
          <a:p>
            <a:pPr marL="2209800" lvl="4" indent="-381000" algn="l" eaLnBrk="1" hangingPunct="1">
              <a:buClr>
                <a:srgbClr val="FFFF99"/>
              </a:buClr>
              <a:buFont typeface="Wingdings" pitchFamily="2" charset="2"/>
              <a:buAutoNum type="arabicPeriod" startAt="6"/>
            </a:pPr>
            <a:r>
              <a:rPr lang="en-AU" sz="2800" i="1" smtClean="0">
                <a:solidFill>
                  <a:srgbClr val="66FFFF"/>
                </a:solidFill>
                <a:latin typeface="Century Gothic" pitchFamily="34" charset="0"/>
              </a:rPr>
              <a:t>Day  85</a:t>
            </a:r>
            <a:r>
              <a:rPr lang="en-AU" sz="2800" i="1" smtClean="0">
                <a:solidFill>
                  <a:srgbClr val="FFFF99"/>
                </a:solidFill>
                <a:latin typeface="Century Gothic" pitchFamily="34" charset="0"/>
              </a:rPr>
              <a:t> - scan ewes ( Approx. 40 days pregnant).</a:t>
            </a:r>
          </a:p>
          <a:p>
            <a:pPr marL="2209800" lvl="4" indent="-381000" algn="l" eaLnBrk="1" hangingPunct="1">
              <a:buClr>
                <a:srgbClr val="FFFF99"/>
              </a:buClr>
              <a:buFont typeface="Wingdings" pitchFamily="2" charset="2"/>
              <a:buAutoNum type="arabicPeriod" startAt="6"/>
            </a:pPr>
            <a:r>
              <a:rPr lang="en-AU" sz="2800" i="1" smtClean="0">
                <a:solidFill>
                  <a:srgbClr val="FFFF99"/>
                </a:solidFill>
                <a:latin typeface="Century Gothic" pitchFamily="34" charset="0"/>
              </a:rPr>
              <a:t>Identify 0, 1 + multiples.</a:t>
            </a:r>
          </a:p>
          <a:p>
            <a:pPr marL="2209800" lvl="4" indent="-381000" algn="l" eaLnBrk="1" hangingPunct="1">
              <a:buClr>
                <a:srgbClr val="FFFF99"/>
              </a:buClr>
              <a:buFont typeface="Wingdings" pitchFamily="2" charset="2"/>
              <a:buAutoNum type="arabicPeriod" startAt="6"/>
            </a:pPr>
            <a:r>
              <a:rPr lang="en-AU" sz="2800" i="1" smtClean="0">
                <a:solidFill>
                  <a:srgbClr val="FFFF99"/>
                </a:solidFill>
                <a:latin typeface="Century Gothic" pitchFamily="34" charset="0"/>
              </a:rPr>
              <a:t>Re mate your dry ewes?</a:t>
            </a:r>
          </a:p>
          <a:p>
            <a:pPr marL="2209800" lvl="4" indent="-381000" algn="l" eaLnBrk="1" hangingPunct="1">
              <a:buClr>
                <a:srgbClr val="FFFF99"/>
              </a:buClr>
              <a:buFont typeface="Wingdings" pitchFamily="2" charset="2"/>
              <a:buAutoNum type="arabicPeriod" startAt="10"/>
            </a:pPr>
            <a:r>
              <a:rPr lang="en-US" sz="2800" i="1" smtClean="0">
                <a:solidFill>
                  <a:srgbClr val="FFFF99"/>
                </a:solidFill>
                <a:latin typeface="Century Gothic" pitchFamily="34" charset="0"/>
              </a:rPr>
              <a:t> </a:t>
            </a:r>
            <a:r>
              <a:rPr lang="en-AU" sz="2800" i="1" smtClean="0">
                <a:solidFill>
                  <a:srgbClr val="FFFF99"/>
                </a:solidFill>
                <a:latin typeface="Century Gothic" pitchFamily="34" charset="0"/>
              </a:rPr>
              <a:t>Special management for all multiples.</a:t>
            </a:r>
          </a:p>
          <a:p>
            <a:pPr marL="2209800" lvl="4" indent="-381000" algn="l" eaLnBrk="1" hangingPunct="1">
              <a:buClr>
                <a:srgbClr val="FFFF99"/>
              </a:buClr>
              <a:buFont typeface="Wingdings" pitchFamily="2" charset="2"/>
              <a:buAutoNum type="arabicPeriod" startAt="10"/>
            </a:pPr>
            <a:r>
              <a:rPr lang="en-AU" sz="2800" i="1" smtClean="0">
                <a:solidFill>
                  <a:srgbClr val="66FFFF"/>
                </a:solidFill>
                <a:latin typeface="Century Gothic" pitchFamily="34" charset="0"/>
              </a:rPr>
              <a:t> Day 135 -</a:t>
            </a:r>
            <a:r>
              <a:rPr lang="en-AU" sz="2800" i="1" smtClean="0">
                <a:solidFill>
                  <a:srgbClr val="FFFF99"/>
                </a:solidFill>
                <a:latin typeface="Century Gothic" pitchFamily="34" charset="0"/>
              </a:rPr>
              <a:t> Vaccinate ,Drench, give Vit E + Sel ?</a:t>
            </a:r>
          </a:p>
          <a:p>
            <a:pPr marL="2209800" lvl="4" indent="-381000" algn="l" eaLnBrk="1" hangingPunct="1">
              <a:buClr>
                <a:srgbClr val="FFFF99"/>
              </a:buClr>
              <a:buFont typeface="Wingdings" pitchFamily="2" charset="2"/>
              <a:buAutoNum type="arabicPeriod" startAt="10"/>
            </a:pPr>
            <a:r>
              <a:rPr lang="en-US" sz="2800" i="1" smtClean="0">
                <a:solidFill>
                  <a:srgbClr val="FFFF99"/>
                </a:solidFill>
                <a:latin typeface="Century Gothic" pitchFamily="34" charset="0"/>
              </a:rPr>
              <a:t> </a:t>
            </a:r>
            <a:r>
              <a:rPr lang="en-AU" sz="2800" i="1" smtClean="0">
                <a:solidFill>
                  <a:srgbClr val="FFFF99"/>
                </a:solidFill>
                <a:latin typeface="Century Gothic" pitchFamily="34" charset="0"/>
              </a:rPr>
              <a:t>Implement strategies to lift lamb survival, especially twins.</a:t>
            </a:r>
            <a:endParaRPr lang="en-AU" sz="2800" i="1" smtClean="0">
              <a:solidFill>
                <a:srgbClr val="FFFF99"/>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2" name="Picture 6" descr="1st Dohne lamb"/>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866445" cy="6858000"/>
          </a:xfrm>
          <a:solidFill>
            <a:srgbClr val="339966"/>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3" name="Text Box 7"/>
          <p:cNvSpPr txBox="1">
            <a:spLocks noChangeArrowheads="1"/>
          </p:cNvSpPr>
          <p:nvPr/>
        </p:nvSpPr>
        <p:spPr bwMode="auto">
          <a:xfrm>
            <a:off x="5109502" y="620713"/>
            <a:ext cx="327620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a:solidFill>
                  <a:schemeClr val="accent2"/>
                </a:solidFill>
                <a:latin typeface="Times New Roman" pitchFamily="18" charset="0"/>
              </a:rPr>
              <a:t>The first Australian born Pure Bred Dohne Summerfield WA October 1998 </a:t>
            </a:r>
          </a:p>
        </p:txBody>
      </p:sp>
      <p:sp>
        <p:nvSpPr>
          <p:cNvPr id="4" name="TextBox 3"/>
          <p:cNvSpPr txBox="1"/>
          <p:nvPr/>
        </p:nvSpPr>
        <p:spPr>
          <a:xfrm>
            <a:off x="4808984" y="3789040"/>
            <a:ext cx="4824536" cy="369332"/>
          </a:xfrm>
          <a:prstGeom prst="rect">
            <a:avLst/>
          </a:prstGeom>
          <a:noFill/>
        </p:spPr>
        <p:txBody>
          <a:bodyPr wrap="square" rtlCol="0">
            <a:spAutoFit/>
          </a:bodyPr>
          <a:lstStyle/>
          <a:p>
            <a:endParaRPr lang="en-AU" dirty="0"/>
          </a:p>
        </p:txBody>
      </p:sp>
      <p:sp>
        <p:nvSpPr>
          <p:cNvPr id="6" name="TextBox 5"/>
          <p:cNvSpPr txBox="1"/>
          <p:nvPr/>
        </p:nvSpPr>
        <p:spPr>
          <a:xfrm rot="10800000" flipH="1" flipV="1">
            <a:off x="4808984" y="2865787"/>
            <a:ext cx="4824536" cy="2215991"/>
          </a:xfrm>
          <a:prstGeom prst="rect">
            <a:avLst/>
          </a:prstGeom>
          <a:noFill/>
        </p:spPr>
        <p:txBody>
          <a:bodyPr wrap="square" rtlCol="0">
            <a:spAutoFit/>
          </a:bodyPr>
          <a:lstStyle/>
          <a:p>
            <a:r>
              <a:rPr lang="en-AU" sz="4000" b="1" dirty="0" smtClean="0">
                <a:solidFill>
                  <a:srgbClr val="0070C0"/>
                </a:solidFill>
              </a:rPr>
              <a:t>Australia’s First Council was formed in 2000</a:t>
            </a:r>
          </a:p>
          <a:p>
            <a:endParaRPr lang="en-AU" i="1" dirty="0"/>
          </a:p>
        </p:txBody>
      </p:sp>
    </p:spTree>
    <p:extLst>
      <p:ext uri="{BB962C8B-B14F-4D97-AF65-F5344CB8AC3E}">
        <p14:creationId xmlns:p14="http://schemas.microsoft.com/office/powerpoint/2010/main" val="1787947700"/>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2B878C-10F3-4CB8-BEEB-433F668449D8}" type="slidenum">
              <a:rPr lang="en-US" smtClean="0"/>
              <a:pPr eaLnBrk="1" hangingPunct="1"/>
              <a:t>80</a:t>
            </a:fld>
            <a:endParaRPr lang="en-US" smtClean="0"/>
          </a:p>
        </p:txBody>
      </p:sp>
      <p:sp>
        <p:nvSpPr>
          <p:cNvPr id="56323" name="Rectangle 2"/>
          <p:cNvSpPr>
            <a:spLocks noGrp="1" noChangeArrowheads="1"/>
          </p:cNvSpPr>
          <p:nvPr>
            <p:ph type="ctrTitle"/>
          </p:nvPr>
        </p:nvSpPr>
        <p:spPr>
          <a:xfrm>
            <a:off x="0" y="304800"/>
            <a:ext cx="9906000" cy="1143000"/>
          </a:xfrm>
        </p:spPr>
        <p:txBody>
          <a:bodyPr/>
          <a:lstStyle/>
          <a:p>
            <a:pPr eaLnBrk="1" hangingPunct="1"/>
            <a:r>
              <a:rPr lang="en-AU" sz="6600" b="1" i="1" smtClean="0">
                <a:solidFill>
                  <a:srgbClr val="66FFFF"/>
                </a:solidFill>
                <a:latin typeface="Century Gothic" pitchFamily="34" charset="0"/>
              </a:rPr>
              <a:t>Pregnancy Facts</a:t>
            </a:r>
          </a:p>
        </p:txBody>
      </p:sp>
      <p:sp>
        <p:nvSpPr>
          <p:cNvPr id="56324" name="Rectangle 3"/>
          <p:cNvSpPr>
            <a:spLocks noGrp="1" noChangeArrowheads="1"/>
          </p:cNvSpPr>
          <p:nvPr>
            <p:ph type="subTitle" idx="1"/>
          </p:nvPr>
        </p:nvSpPr>
        <p:spPr>
          <a:xfrm>
            <a:off x="495300" y="685800"/>
            <a:ext cx="8832850" cy="3429000"/>
          </a:xfrm>
        </p:spPr>
        <p:txBody>
          <a:bodyPr/>
          <a:lstStyle/>
          <a:p>
            <a:pPr marL="2209800" lvl="4" indent="-381000" algn="l" eaLnBrk="1" hangingPunct="1">
              <a:buClr>
                <a:srgbClr val="FFFF99"/>
              </a:buClr>
              <a:buFont typeface="Wingdings" pitchFamily="2" charset="2"/>
              <a:buAutoNum type="arabicPeriod" startAt="6"/>
            </a:pPr>
            <a:endParaRPr lang="en-US" sz="2800" i="1" smtClean="0">
              <a:solidFill>
                <a:srgbClr val="FFFF99"/>
              </a:solidFill>
            </a:endParaRPr>
          </a:p>
        </p:txBody>
      </p:sp>
      <p:sp>
        <p:nvSpPr>
          <p:cNvPr id="56325" name="Text Box 5"/>
          <p:cNvSpPr txBox="1">
            <a:spLocks noChangeArrowheads="1"/>
          </p:cNvSpPr>
          <p:nvPr/>
        </p:nvSpPr>
        <p:spPr bwMode="auto">
          <a:xfrm>
            <a:off x="-1073150" y="1676400"/>
            <a:ext cx="96583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1">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286000" indent="-457200" eaLnBrk="0" hangingPunct="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lvl="4" algn="ctr" eaLnBrk="1" hangingPunct="1"/>
            <a:r>
              <a:rPr lang="en-US" sz="4000" b="1">
                <a:solidFill>
                  <a:srgbClr val="FFFF99"/>
                </a:solidFill>
                <a:latin typeface="Century Gothic" pitchFamily="34" charset="0"/>
              </a:rPr>
              <a:t>   </a:t>
            </a:r>
            <a:r>
              <a:rPr lang="en-AU" sz="4000" b="1">
                <a:solidFill>
                  <a:srgbClr val="FFFF99"/>
                </a:solidFill>
                <a:latin typeface="Century Gothic" pitchFamily="34" charset="0"/>
              </a:rPr>
              <a:t>In the first month after</a:t>
            </a:r>
            <a:r>
              <a:rPr lang="en-US" sz="4000" b="1">
                <a:solidFill>
                  <a:srgbClr val="FFFF99"/>
                </a:solidFill>
                <a:latin typeface="Century Gothic" pitchFamily="34" charset="0"/>
              </a:rPr>
              <a:t> </a:t>
            </a:r>
            <a:r>
              <a:rPr lang="en-AU" sz="4000" b="1">
                <a:solidFill>
                  <a:srgbClr val="FFFF99"/>
                </a:solidFill>
                <a:latin typeface="Century Gothic" pitchFamily="34" charset="0"/>
              </a:rPr>
              <a:t>conception, eye muscle</a:t>
            </a:r>
            <a:r>
              <a:rPr lang="en-US" sz="4000" b="1">
                <a:solidFill>
                  <a:srgbClr val="FFFF99"/>
                </a:solidFill>
                <a:latin typeface="Century Gothic" pitchFamily="34" charset="0"/>
              </a:rPr>
              <a:t> </a:t>
            </a:r>
            <a:r>
              <a:rPr lang="en-AU" sz="4000" b="1">
                <a:solidFill>
                  <a:srgbClr val="FFFF99"/>
                </a:solidFill>
                <a:latin typeface="Century Gothic" pitchFamily="34" charset="0"/>
              </a:rPr>
              <a:t>depth is set.</a:t>
            </a:r>
            <a:r>
              <a:rPr lang="en-US" sz="4000" b="1">
                <a:solidFill>
                  <a:srgbClr val="FFFF99"/>
                </a:solidFill>
                <a:latin typeface="Century Gothic" pitchFamily="34" charset="0"/>
              </a:rPr>
              <a:t> </a:t>
            </a:r>
          </a:p>
          <a:p>
            <a:pPr lvl="4" algn="ctr" eaLnBrk="1" hangingPunct="1"/>
            <a:endParaRPr lang="en-US" sz="4000" b="1">
              <a:solidFill>
                <a:srgbClr val="FFFF99"/>
              </a:solidFill>
              <a:latin typeface="Century Gothic" pitchFamily="34" charset="0"/>
            </a:endParaRPr>
          </a:p>
          <a:p>
            <a:pPr lvl="4" algn="ctr" eaLnBrk="1" hangingPunct="1"/>
            <a:r>
              <a:rPr lang="en-US" sz="4000" b="1">
                <a:solidFill>
                  <a:srgbClr val="FFFF99"/>
                </a:solidFill>
                <a:latin typeface="Century Gothic" pitchFamily="34" charset="0"/>
              </a:rPr>
              <a:t>    </a:t>
            </a:r>
            <a:r>
              <a:rPr lang="en-AU" sz="4000" b="1">
                <a:solidFill>
                  <a:srgbClr val="FFFF99"/>
                </a:solidFill>
                <a:latin typeface="Century Gothic" pitchFamily="34" charset="0"/>
              </a:rPr>
              <a:t>In the last</a:t>
            </a:r>
            <a:r>
              <a:rPr lang="en-US" sz="4000" b="1">
                <a:solidFill>
                  <a:srgbClr val="FFFF99"/>
                </a:solidFill>
                <a:latin typeface="Century Gothic" pitchFamily="34" charset="0"/>
              </a:rPr>
              <a:t> </a:t>
            </a:r>
            <a:r>
              <a:rPr lang="en-AU" sz="4000" b="1">
                <a:solidFill>
                  <a:srgbClr val="FFFF99"/>
                </a:solidFill>
                <a:latin typeface="Century Gothic" pitchFamily="34" charset="0"/>
              </a:rPr>
              <a:t>month o</a:t>
            </a:r>
            <a:r>
              <a:rPr lang="en-US" sz="4000" b="1">
                <a:solidFill>
                  <a:srgbClr val="FFFF99"/>
                </a:solidFill>
                <a:latin typeface="Century Gothic" pitchFamily="34" charset="0"/>
              </a:rPr>
              <a:t>f </a:t>
            </a:r>
            <a:r>
              <a:rPr lang="en-AU" sz="4000" b="1">
                <a:solidFill>
                  <a:srgbClr val="FFFF99"/>
                </a:solidFill>
                <a:latin typeface="Century Gothic" pitchFamily="34" charset="0"/>
              </a:rPr>
              <a:t>pregnancy wool</a:t>
            </a:r>
            <a:r>
              <a:rPr lang="en-US" sz="4000" b="1">
                <a:solidFill>
                  <a:srgbClr val="FFFF99"/>
                </a:solidFill>
                <a:latin typeface="Century Gothic" pitchFamily="34" charset="0"/>
              </a:rPr>
              <a:t> </a:t>
            </a:r>
            <a:r>
              <a:rPr lang="en-AU" sz="4000" b="1">
                <a:solidFill>
                  <a:srgbClr val="FFFF99"/>
                </a:solidFill>
                <a:latin typeface="Century Gothic" pitchFamily="34" charset="0"/>
              </a:rPr>
              <a:t>follicles are set.</a:t>
            </a: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63BF70-1F31-46BE-A9A2-85C5E2F9CEBD}" type="slidenum">
              <a:rPr lang="en-US" smtClean="0"/>
              <a:pPr eaLnBrk="1" hangingPunct="1"/>
              <a:t>81</a:t>
            </a:fld>
            <a:endParaRPr lang="en-US" smtClean="0"/>
          </a:p>
        </p:txBody>
      </p:sp>
      <p:sp>
        <p:nvSpPr>
          <p:cNvPr id="57347" name="Rectangle 2"/>
          <p:cNvSpPr>
            <a:spLocks noGrp="1" noChangeArrowheads="1"/>
          </p:cNvSpPr>
          <p:nvPr>
            <p:ph type="title"/>
          </p:nvPr>
        </p:nvSpPr>
        <p:spPr/>
        <p:txBody>
          <a:bodyPr/>
          <a:lstStyle/>
          <a:p>
            <a:pPr eaLnBrk="1" hangingPunct="1"/>
            <a:r>
              <a:rPr lang="en-US" b="1" smtClean="0">
                <a:solidFill>
                  <a:srgbClr val="FFFF99"/>
                </a:solidFill>
                <a:latin typeface="Century Gothic" pitchFamily="34" charset="0"/>
              </a:rPr>
              <a:t>2006 Foundation Flock Results</a:t>
            </a:r>
            <a:endParaRPr lang="en-AU" b="1" i="1" smtClean="0">
              <a:solidFill>
                <a:srgbClr val="FF3300"/>
              </a:solidFill>
              <a:latin typeface="Century Gothic" pitchFamily="34" charset="0"/>
            </a:endParaRPr>
          </a:p>
        </p:txBody>
      </p:sp>
      <p:sp>
        <p:nvSpPr>
          <p:cNvPr id="179203" name="Rectangle 3"/>
          <p:cNvSpPr>
            <a:spLocks noGrp="1" noChangeArrowheads="1"/>
          </p:cNvSpPr>
          <p:nvPr>
            <p:ph type="body" idx="1"/>
          </p:nvPr>
        </p:nvSpPr>
        <p:spPr>
          <a:xfrm>
            <a:off x="742950" y="1295400"/>
            <a:ext cx="8420100" cy="5105400"/>
          </a:xfrm>
        </p:spPr>
        <p:txBody>
          <a:bodyPr/>
          <a:lstStyle/>
          <a:p>
            <a:pPr eaLnBrk="1" hangingPunct="1">
              <a:lnSpc>
                <a:spcPct val="90000"/>
              </a:lnSpc>
              <a:buClr>
                <a:srgbClr val="FFFF99"/>
              </a:buClr>
              <a:buFont typeface="Wingdings" pitchFamily="2" charset="2"/>
              <a:buChar char=""/>
            </a:pPr>
            <a:r>
              <a:rPr lang="en-AU" i="1" smtClean="0">
                <a:solidFill>
                  <a:srgbClr val="FF3300"/>
                </a:solidFill>
                <a:latin typeface="Century Gothic" pitchFamily="34" charset="0"/>
              </a:rPr>
              <a:t> </a:t>
            </a:r>
            <a:r>
              <a:rPr lang="en-AU" sz="2800" smtClean="0">
                <a:solidFill>
                  <a:srgbClr val="FFFF99"/>
                </a:solidFill>
                <a:latin typeface="Century Gothic" pitchFamily="34" charset="0"/>
              </a:rPr>
              <a:t>A single mob 1,346 F1 Foundation ewes</a:t>
            </a:r>
          </a:p>
          <a:p>
            <a:pPr eaLnBrk="1" hangingPunct="1">
              <a:lnSpc>
                <a:spcPct val="90000"/>
              </a:lnSpc>
              <a:buClr>
                <a:srgbClr val="FFFF99"/>
              </a:buClr>
              <a:buFont typeface="Wingdings" pitchFamily="2" charset="2"/>
              <a:buNone/>
            </a:pPr>
            <a:r>
              <a:rPr lang="en-AU" sz="2800" smtClean="0">
                <a:solidFill>
                  <a:srgbClr val="FFFF99"/>
                </a:solidFill>
                <a:latin typeface="Century Gothic" pitchFamily="34" charset="0"/>
              </a:rPr>
              <a:t> </a:t>
            </a:r>
            <a:endParaRPr lang="en-US" sz="2800"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AU" sz="2800" smtClean="0">
                <a:solidFill>
                  <a:srgbClr val="FFFF99"/>
                </a:solidFill>
                <a:latin typeface="Century Gothic" pitchFamily="34" charset="0"/>
              </a:rPr>
              <a:t> 561 Singles</a:t>
            </a:r>
          </a:p>
          <a:p>
            <a:pPr eaLnBrk="1" hangingPunct="1">
              <a:lnSpc>
                <a:spcPct val="90000"/>
              </a:lnSpc>
              <a:buClr>
                <a:srgbClr val="FFFF99"/>
              </a:buClr>
              <a:buFont typeface="Wingdings" pitchFamily="2" charset="2"/>
              <a:buChar char=""/>
            </a:pPr>
            <a:endParaRPr lang="en-US" sz="2800"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AU" sz="2800" smtClean="0">
                <a:latin typeface="Century Gothic" pitchFamily="34" charset="0"/>
              </a:rPr>
              <a:t> </a:t>
            </a:r>
            <a:r>
              <a:rPr lang="en-AU" sz="2800" smtClean="0">
                <a:solidFill>
                  <a:srgbClr val="66FFFF"/>
                </a:solidFill>
                <a:latin typeface="Century Gothic" pitchFamily="34" charset="0"/>
              </a:rPr>
              <a:t>726 multiples</a:t>
            </a:r>
          </a:p>
          <a:p>
            <a:pPr eaLnBrk="1" hangingPunct="1">
              <a:lnSpc>
                <a:spcPct val="90000"/>
              </a:lnSpc>
              <a:buClr>
                <a:srgbClr val="FFFF99"/>
              </a:buClr>
              <a:buFont typeface="Wingdings" pitchFamily="2" charset="2"/>
              <a:buChar char=""/>
            </a:pPr>
            <a:endParaRPr lang="en-US" sz="2800" smtClean="0">
              <a:latin typeface="Century Gothic" pitchFamily="34" charset="0"/>
            </a:endParaRPr>
          </a:p>
          <a:p>
            <a:pPr eaLnBrk="1" hangingPunct="1">
              <a:lnSpc>
                <a:spcPct val="90000"/>
              </a:lnSpc>
              <a:buClr>
                <a:srgbClr val="FFFF99"/>
              </a:buClr>
              <a:buFont typeface="Wingdings" pitchFamily="2" charset="2"/>
              <a:buChar char=""/>
            </a:pPr>
            <a:r>
              <a:rPr lang="en-AU" sz="2800" smtClean="0">
                <a:latin typeface="Century Gothic" pitchFamily="34" charset="0"/>
              </a:rPr>
              <a:t> </a:t>
            </a:r>
            <a:r>
              <a:rPr lang="en-AU" sz="2800" smtClean="0">
                <a:solidFill>
                  <a:srgbClr val="FFFF99"/>
                </a:solidFill>
                <a:latin typeface="Century Gothic" pitchFamily="34" charset="0"/>
              </a:rPr>
              <a:t>59 dry</a:t>
            </a:r>
          </a:p>
          <a:p>
            <a:pPr eaLnBrk="1" hangingPunct="1">
              <a:lnSpc>
                <a:spcPct val="90000"/>
              </a:lnSpc>
              <a:buClr>
                <a:srgbClr val="FFFF99"/>
              </a:buClr>
              <a:buFont typeface="Wingdings" pitchFamily="2" charset="2"/>
              <a:buChar char=""/>
            </a:pPr>
            <a:endParaRPr lang="en-AU" sz="2800" smtClean="0">
              <a:solidFill>
                <a:srgbClr val="FFFF99"/>
              </a:solidFill>
              <a:latin typeface="Century Gothic" pitchFamily="34" charset="0"/>
            </a:endParaRPr>
          </a:p>
          <a:p>
            <a:pPr eaLnBrk="1" hangingPunct="1">
              <a:lnSpc>
                <a:spcPct val="90000"/>
              </a:lnSpc>
              <a:buClr>
                <a:srgbClr val="FFFF99"/>
              </a:buClr>
              <a:buFont typeface="Wingdings" pitchFamily="2" charset="2"/>
              <a:buChar char=""/>
            </a:pPr>
            <a:r>
              <a:rPr lang="en-AU" sz="2800" b="1" smtClean="0">
                <a:latin typeface="Century Gothic" pitchFamily="34" charset="0"/>
              </a:rPr>
              <a:t>  </a:t>
            </a:r>
            <a:r>
              <a:rPr lang="en-AU" sz="4400" b="1" i="1" smtClean="0">
                <a:solidFill>
                  <a:srgbClr val="66FFFF"/>
                </a:solidFill>
                <a:latin typeface="Century Gothic" pitchFamily="34" charset="0"/>
              </a:rPr>
              <a:t>Conception rate of 149%</a:t>
            </a:r>
            <a:r>
              <a:rPr lang="en-AU" sz="4400" b="1" i="1" smtClean="0">
                <a:solidFill>
                  <a:srgbClr val="FF3300"/>
                </a:solidFill>
              </a:rPr>
              <a:t> </a:t>
            </a:r>
          </a:p>
          <a:p>
            <a:pPr lvl="4" eaLnBrk="1" hangingPunct="1">
              <a:lnSpc>
                <a:spcPct val="90000"/>
              </a:lnSpc>
              <a:buClr>
                <a:srgbClr val="FFFF99"/>
              </a:buClr>
              <a:buFont typeface="Wingdings" pitchFamily="2" charset="2"/>
              <a:buAutoNum type="arabicPeriod" startAt="6"/>
            </a:pPr>
            <a:endParaRPr lang="en-AU" sz="2800" i="1" smtClean="0">
              <a:solidFill>
                <a:srgbClr val="FFFF99"/>
              </a:solidFill>
            </a:endParaRPr>
          </a:p>
          <a:p>
            <a:pPr lvl="4" eaLnBrk="1" hangingPunct="1">
              <a:lnSpc>
                <a:spcPct val="90000"/>
              </a:lnSpc>
              <a:buClr>
                <a:srgbClr val="FFFF99"/>
              </a:buClr>
              <a:buFontTx/>
              <a:buChar char="•"/>
            </a:pPr>
            <a:r>
              <a:rPr lang="en-AU" sz="2800" i="1" smtClean="0">
                <a:solidFill>
                  <a:srgbClr val="FFFF99"/>
                </a:solidFill>
              </a:rPr>
              <a:t> </a:t>
            </a:r>
          </a:p>
          <a:p>
            <a:pPr lvl="4" eaLnBrk="1" hangingPunct="1">
              <a:lnSpc>
                <a:spcPct val="90000"/>
              </a:lnSpc>
              <a:buFontTx/>
              <a:buChar char="•"/>
            </a:pPr>
            <a:endParaRPr lang="en-AU" sz="2800" i="1" smtClean="0">
              <a:solidFill>
                <a:srgbClr val="FFFF99"/>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additive="base">
                                        <p:cTn id="7" dur="500" fill="hold"/>
                                        <p:tgtEl>
                                          <p:spTgt spid="1792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920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9203">
                                            <p:txEl>
                                              <p:pRg st="1" end="1"/>
                                            </p:txEl>
                                          </p:spTgt>
                                        </p:tgtEl>
                                        <p:attrNameLst>
                                          <p:attrName>style.visibility</p:attrName>
                                        </p:attrNameLst>
                                      </p:cBhvr>
                                      <p:to>
                                        <p:strVal val="visible"/>
                                      </p:to>
                                    </p:set>
                                    <p:anim calcmode="lin" valueType="num">
                                      <p:cBhvr additive="base">
                                        <p:cTn id="12" dur="500" fill="hold"/>
                                        <p:tgtEl>
                                          <p:spTgt spid="17920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920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79203">
                                            <p:txEl>
                                              <p:pRg st="2" end="2"/>
                                            </p:txEl>
                                          </p:spTgt>
                                        </p:tgtEl>
                                        <p:attrNameLst>
                                          <p:attrName>style.visibility</p:attrName>
                                        </p:attrNameLst>
                                      </p:cBhvr>
                                      <p:to>
                                        <p:strVal val="visible"/>
                                      </p:to>
                                    </p:set>
                                    <p:anim calcmode="lin" valueType="num">
                                      <p:cBhvr additive="base">
                                        <p:cTn id="17" dur="500" fill="hold"/>
                                        <p:tgtEl>
                                          <p:spTgt spid="17920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920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79203">
                                            <p:txEl>
                                              <p:pRg st="4" end="4"/>
                                            </p:txEl>
                                          </p:spTgt>
                                        </p:tgtEl>
                                        <p:attrNameLst>
                                          <p:attrName>style.visibility</p:attrName>
                                        </p:attrNameLst>
                                      </p:cBhvr>
                                      <p:to>
                                        <p:strVal val="visible"/>
                                      </p:to>
                                    </p:set>
                                    <p:anim calcmode="lin" valueType="num">
                                      <p:cBhvr additive="base">
                                        <p:cTn id="22" dur="500" fill="hold"/>
                                        <p:tgtEl>
                                          <p:spTgt spid="179203">
                                            <p:txEl>
                                              <p:pRg st="4" end="4"/>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79203">
                                            <p:txEl>
                                              <p:pRg st="4" end="4"/>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79203">
                                            <p:txEl>
                                              <p:pRg st="6" end="6"/>
                                            </p:txEl>
                                          </p:spTgt>
                                        </p:tgtEl>
                                        <p:attrNameLst>
                                          <p:attrName>style.visibility</p:attrName>
                                        </p:attrNameLst>
                                      </p:cBhvr>
                                      <p:to>
                                        <p:strVal val="visible"/>
                                      </p:to>
                                    </p:set>
                                    <p:anim calcmode="lin" valueType="num">
                                      <p:cBhvr additive="base">
                                        <p:cTn id="27" dur="500" fill="hold"/>
                                        <p:tgtEl>
                                          <p:spTgt spid="179203">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9203">
                                            <p:txEl>
                                              <p:pRg st="6" end="6"/>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79203">
                                            <p:txEl>
                                              <p:pRg st="8" end="8"/>
                                            </p:txEl>
                                          </p:spTgt>
                                        </p:tgtEl>
                                        <p:attrNameLst>
                                          <p:attrName>style.visibility</p:attrName>
                                        </p:attrNameLst>
                                      </p:cBhvr>
                                      <p:to>
                                        <p:strVal val="visible"/>
                                      </p:to>
                                    </p:set>
                                    <p:anim calcmode="lin" valueType="num">
                                      <p:cBhvr additive="base">
                                        <p:cTn id="32" dur="500" fill="hold"/>
                                        <p:tgtEl>
                                          <p:spTgt spid="179203">
                                            <p:txEl>
                                              <p:pRg st="8" end="8"/>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79203">
                                            <p:txEl>
                                              <p:pRg st="8" end="8"/>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79203">
                                            <p:txEl>
                                              <p:pRg st="10" end="10"/>
                                            </p:txEl>
                                          </p:spTgt>
                                        </p:tgtEl>
                                        <p:attrNameLst>
                                          <p:attrName>style.visibility</p:attrName>
                                        </p:attrNameLst>
                                      </p:cBhvr>
                                      <p:to>
                                        <p:strVal val="visible"/>
                                      </p:to>
                                    </p:set>
                                    <p:anim calcmode="lin" valueType="num">
                                      <p:cBhvr additive="base">
                                        <p:cTn id="37" dur="500" fill="hold"/>
                                        <p:tgtEl>
                                          <p:spTgt spid="179203">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920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autoUpdateAnimBg="0" advAuto="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553B5F-FA01-46D4-80BE-B2EE2A8B7F1A}" type="slidenum">
              <a:rPr lang="en-US" smtClean="0"/>
              <a:pPr eaLnBrk="1" hangingPunct="1"/>
              <a:t>82</a:t>
            </a:fld>
            <a:endParaRPr lang="en-US" smtClean="0"/>
          </a:p>
        </p:txBody>
      </p:sp>
      <p:sp>
        <p:nvSpPr>
          <p:cNvPr id="10243" name="Rectangle 2"/>
          <p:cNvSpPr>
            <a:spLocks noGrp="1" noChangeArrowheads="1"/>
          </p:cNvSpPr>
          <p:nvPr>
            <p:ph type="title"/>
          </p:nvPr>
        </p:nvSpPr>
        <p:spPr>
          <a:xfrm>
            <a:off x="330200" y="304800"/>
            <a:ext cx="8667750" cy="914400"/>
          </a:xfrm>
        </p:spPr>
        <p:txBody>
          <a:bodyPr/>
          <a:lstStyle/>
          <a:p>
            <a:pPr eaLnBrk="1" hangingPunct="1"/>
            <a:r>
              <a:rPr lang="en-US" b="1" dirty="0" smtClean="0">
                <a:solidFill>
                  <a:srgbClr val="FFFF99"/>
                </a:solidFill>
                <a:latin typeface="Century Gothic" pitchFamily="34" charset="0"/>
              </a:rPr>
              <a:t>Flock Description in 1998</a:t>
            </a:r>
            <a:endParaRPr lang="en-AU" b="1" dirty="0" smtClean="0">
              <a:solidFill>
                <a:srgbClr val="FFFF99"/>
              </a:solidFill>
              <a:latin typeface="Century Gothic" pitchFamily="34" charset="0"/>
            </a:endParaRPr>
          </a:p>
        </p:txBody>
      </p:sp>
      <p:sp>
        <p:nvSpPr>
          <p:cNvPr id="10244" name="Rectangle 3"/>
          <p:cNvSpPr>
            <a:spLocks noGrp="1" noChangeArrowheads="1"/>
          </p:cNvSpPr>
          <p:nvPr>
            <p:ph type="body" idx="1"/>
          </p:nvPr>
        </p:nvSpPr>
        <p:spPr>
          <a:xfrm>
            <a:off x="495300" y="1747838"/>
            <a:ext cx="8915400" cy="4378325"/>
          </a:xfrm>
        </p:spPr>
        <p:txBody>
          <a:bodyPr/>
          <a:lstStyle/>
          <a:p>
            <a:pPr eaLnBrk="1" hangingPunct="1">
              <a:buClr>
                <a:srgbClr val="FFFF99"/>
              </a:buClr>
              <a:buFont typeface="Wingdings" pitchFamily="2" charset="2"/>
              <a:buChar char="q"/>
            </a:pPr>
            <a:r>
              <a:rPr lang="en-US" smtClean="0"/>
              <a:t> </a:t>
            </a:r>
            <a:r>
              <a:rPr lang="en-US" smtClean="0">
                <a:solidFill>
                  <a:srgbClr val="FFFF99"/>
                </a:solidFill>
                <a:latin typeface="Century Gothic" pitchFamily="34" charset="0"/>
              </a:rPr>
              <a:t>We had a 20 micron flock.</a:t>
            </a:r>
          </a:p>
          <a:p>
            <a:pPr eaLnBrk="1" hangingPunct="1">
              <a:buClr>
                <a:srgbClr val="FFFF99"/>
              </a:buClr>
              <a:buFont typeface="Wingdings" pitchFamily="2" charset="2"/>
              <a:buChar char=""/>
            </a:pPr>
            <a:endParaRPr lang="en-US" smtClean="0">
              <a:solidFill>
                <a:srgbClr val="FFFF99"/>
              </a:solidFill>
              <a:latin typeface="Century Gothic" pitchFamily="34" charset="0"/>
            </a:endParaRPr>
          </a:p>
          <a:p>
            <a:pPr eaLnBrk="1" hangingPunct="1">
              <a:buClr>
                <a:srgbClr val="FFFF99"/>
              </a:buClr>
              <a:buFont typeface="Wingdings" pitchFamily="2" charset="2"/>
              <a:buChar char=""/>
            </a:pPr>
            <a:r>
              <a:rPr lang="en-US" smtClean="0">
                <a:solidFill>
                  <a:srgbClr val="FFFF99"/>
                </a:solidFill>
                <a:latin typeface="Century Gothic" pitchFamily="34" charset="0"/>
              </a:rPr>
              <a:t> Producing 36 kg.s of wool per hectare.</a:t>
            </a:r>
          </a:p>
          <a:p>
            <a:pPr eaLnBrk="1" hangingPunct="1">
              <a:buClr>
                <a:srgbClr val="FFFF99"/>
              </a:buClr>
              <a:buFont typeface="Wingdings" pitchFamily="2" charset="2"/>
              <a:buChar char=""/>
            </a:pPr>
            <a:r>
              <a:rPr lang="en-US" smtClean="0">
                <a:solidFill>
                  <a:srgbClr val="FFFF99"/>
                </a:solidFill>
                <a:latin typeface="Century Gothic" pitchFamily="34" charset="0"/>
              </a:rPr>
              <a:t> We were running 8.9 d.s.e.’s to the Hectare.</a:t>
            </a:r>
          </a:p>
          <a:p>
            <a:pPr eaLnBrk="1" hangingPunct="1">
              <a:buClr>
                <a:srgbClr val="FFFF99"/>
              </a:buClr>
              <a:buFont typeface="Wingdings" pitchFamily="2" charset="2"/>
              <a:buNone/>
            </a:pPr>
            <a:endParaRPr lang="en-US" smtClean="0">
              <a:solidFill>
                <a:srgbClr val="FFFF99"/>
              </a:solidFill>
              <a:latin typeface="Century Gothic" pitchFamily="34" charset="0"/>
            </a:endParaRPr>
          </a:p>
          <a:p>
            <a:pPr eaLnBrk="1" hangingPunct="1">
              <a:buClr>
                <a:srgbClr val="FFFF99"/>
              </a:buClr>
              <a:buFont typeface="Wingdings" pitchFamily="2" charset="2"/>
              <a:buChar char=""/>
            </a:pPr>
            <a:r>
              <a:rPr lang="en-US" smtClean="0">
                <a:solidFill>
                  <a:srgbClr val="FFFF99"/>
                </a:solidFill>
                <a:latin typeface="Century Gothic" pitchFamily="34" charset="0"/>
              </a:rPr>
              <a:t> Achieving 75% lambing.</a:t>
            </a:r>
            <a:endParaRPr lang="en-AU" smtClean="0">
              <a:solidFill>
                <a:srgbClr val="FFFF99"/>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69" name="Rectangle 37"/>
          <p:cNvSpPr>
            <a:spLocks noGrp="1" noChangeArrowheads="1"/>
          </p:cNvSpPr>
          <p:nvPr>
            <p:ph type="title"/>
          </p:nvPr>
        </p:nvSpPr>
        <p:spPr/>
        <p:txBody>
          <a:bodyPr/>
          <a:lstStyle/>
          <a:p>
            <a:r>
              <a:rPr lang="en-AU" b="1">
                <a:solidFill>
                  <a:srgbClr val="FFFF00"/>
                </a:solidFill>
              </a:rPr>
              <a:t>Quality Assessment</a:t>
            </a:r>
          </a:p>
        </p:txBody>
      </p:sp>
      <p:sp>
        <p:nvSpPr>
          <p:cNvPr id="44035" name="Rectangle 3"/>
          <p:cNvSpPr>
            <a:spLocks noGrp="1" noChangeArrowheads="1"/>
          </p:cNvSpPr>
          <p:nvPr>
            <p:ph type="body" sz="half" idx="1"/>
          </p:nvPr>
        </p:nvSpPr>
        <p:spPr>
          <a:xfrm>
            <a:off x="428229" y="1196975"/>
            <a:ext cx="9477771" cy="4525963"/>
          </a:xfrm>
        </p:spPr>
        <p:txBody>
          <a:bodyPr/>
          <a:lstStyle/>
          <a:p>
            <a:r>
              <a:rPr lang="en-US" sz="1800" b="1">
                <a:solidFill>
                  <a:srgbClr val="FFFF00"/>
                </a:solidFill>
              </a:rPr>
              <a:t>Full Pedigree information</a:t>
            </a:r>
          </a:p>
          <a:p>
            <a:r>
              <a:rPr lang="en-US" sz="1800" b="1">
                <a:solidFill>
                  <a:srgbClr val="FFFF00"/>
                </a:solidFill>
              </a:rPr>
              <a:t>Every animal visually assessed</a:t>
            </a:r>
          </a:p>
          <a:p>
            <a:r>
              <a:rPr lang="en-US" sz="1800" b="1">
                <a:solidFill>
                  <a:srgbClr val="FFFF00"/>
                </a:solidFill>
              </a:rPr>
              <a:t>All animals performance recorded</a:t>
            </a:r>
          </a:p>
          <a:p>
            <a:r>
              <a:rPr lang="en-US" sz="1800" b="1">
                <a:solidFill>
                  <a:srgbClr val="FFFF00"/>
                </a:solidFill>
              </a:rPr>
              <a:t>All Dohnes have EBV’s calculated from their pedigree and performance information.</a:t>
            </a:r>
            <a:r>
              <a:rPr lang="en-AU" sz="1800" b="1">
                <a:solidFill>
                  <a:srgbClr val="FFFF00"/>
                </a:solidFill>
              </a:rPr>
              <a:t> </a:t>
            </a:r>
            <a:endParaRPr lang="en-US" sz="1800" b="1">
              <a:solidFill>
                <a:srgbClr val="FFFF00"/>
              </a:solidFill>
            </a:endParaRPr>
          </a:p>
        </p:txBody>
      </p:sp>
      <p:graphicFrame>
        <p:nvGraphicFramePr>
          <p:cNvPr id="44107" name="Group 75"/>
          <p:cNvGraphicFramePr>
            <a:graphicFrameLocks noGrp="1"/>
          </p:cNvGraphicFramePr>
          <p:nvPr>
            <p:ph sz="half" idx="2"/>
          </p:nvPr>
        </p:nvGraphicFramePr>
        <p:xfrm>
          <a:off x="975123" y="3068638"/>
          <a:ext cx="7254082" cy="3066098"/>
        </p:xfrm>
        <a:graphic>
          <a:graphicData uri="http://schemas.openxmlformats.org/drawingml/2006/table">
            <a:tbl>
              <a:tblPr/>
              <a:tblGrid>
                <a:gridCol w="1325959"/>
                <a:gridCol w="2729310"/>
                <a:gridCol w="3198813"/>
              </a:tblGrid>
              <a:tr h="935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smtClean="0">
                          <a:ln>
                            <a:noFill/>
                          </a:ln>
                          <a:solidFill>
                            <a:srgbClr val="FFFF00"/>
                          </a:solidFill>
                          <a:effectLst/>
                          <a:latin typeface="Arial" charset="0"/>
                          <a:cs typeface="Arial" charset="0"/>
                        </a:rPr>
                        <a:t>Grade</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smtClean="0">
                          <a:ln>
                            <a:noFill/>
                          </a:ln>
                          <a:solidFill>
                            <a:srgbClr val="FFFF00"/>
                          </a:solidFill>
                          <a:effectLst/>
                          <a:latin typeface="Arial" charset="0"/>
                          <a:cs typeface="Arial" charset="0"/>
                        </a:rPr>
                        <a:t>Index Value</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smtClean="0">
                          <a:ln>
                            <a:noFill/>
                          </a:ln>
                          <a:solidFill>
                            <a:srgbClr val="FFFF00"/>
                          </a:solidFill>
                          <a:effectLst/>
                          <a:latin typeface="Arial" charset="0"/>
                          <a:cs typeface="Arial" charset="0"/>
                        </a:rPr>
                        <a:t>Visual Assessment</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smtClean="0">
                          <a:ln>
                            <a:noFill/>
                          </a:ln>
                          <a:solidFill>
                            <a:srgbClr val="FFFF00"/>
                          </a:solidFill>
                          <a:effectLst/>
                          <a:latin typeface="Arial" charset="0"/>
                          <a:cs typeface="Arial" charset="0"/>
                        </a:rPr>
                        <a:t>AA</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smtClean="0">
                          <a:ln>
                            <a:noFill/>
                          </a:ln>
                          <a:solidFill>
                            <a:srgbClr val="FFFF00"/>
                          </a:solidFill>
                          <a:effectLst/>
                          <a:latin typeface="Arial" charset="0"/>
                          <a:cs typeface="Arial" charset="0"/>
                        </a:rPr>
                        <a:t>105 &amp; Greater</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smtClean="0">
                          <a:ln>
                            <a:noFill/>
                          </a:ln>
                          <a:solidFill>
                            <a:srgbClr val="FFFF00"/>
                          </a:solidFill>
                          <a:effectLst/>
                          <a:latin typeface="Arial" charset="0"/>
                          <a:cs typeface="Arial" charset="0"/>
                        </a:rPr>
                        <a:t>Above Average</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smtClean="0">
                          <a:ln>
                            <a:noFill/>
                          </a:ln>
                          <a:solidFill>
                            <a:srgbClr val="FFFF00"/>
                          </a:solidFill>
                          <a:effectLst/>
                          <a:latin typeface="Arial" charset="0"/>
                          <a:cs typeface="Arial" charset="0"/>
                        </a:rPr>
                        <a:t>A</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smtClean="0">
                          <a:ln>
                            <a:noFill/>
                          </a:ln>
                          <a:solidFill>
                            <a:srgbClr val="FFFF00"/>
                          </a:solidFill>
                          <a:effectLst/>
                          <a:latin typeface="Arial" charset="0"/>
                          <a:cs typeface="Arial" charset="0"/>
                        </a:rPr>
                        <a:t>90 to 105</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smtClean="0">
                          <a:ln>
                            <a:noFill/>
                          </a:ln>
                          <a:solidFill>
                            <a:srgbClr val="FFFF00"/>
                          </a:solidFill>
                          <a:effectLst/>
                          <a:latin typeface="Arial" charset="0"/>
                          <a:cs typeface="Arial" charset="0"/>
                        </a:rPr>
                        <a:t>Average</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smtClean="0">
                          <a:ln>
                            <a:noFill/>
                          </a:ln>
                          <a:solidFill>
                            <a:srgbClr val="FFFF00"/>
                          </a:solidFill>
                          <a:effectLst/>
                          <a:latin typeface="Arial" charset="0"/>
                          <a:cs typeface="Arial" charset="0"/>
                        </a:rPr>
                        <a:t>B</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smtClean="0">
                          <a:ln>
                            <a:noFill/>
                          </a:ln>
                          <a:solidFill>
                            <a:srgbClr val="FFFF00"/>
                          </a:solidFill>
                          <a:effectLst/>
                          <a:latin typeface="Arial" charset="0"/>
                          <a:cs typeface="Arial" charset="0"/>
                        </a:rPr>
                        <a:t>80 to 90</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smtClean="0">
                          <a:ln>
                            <a:noFill/>
                          </a:ln>
                          <a:solidFill>
                            <a:srgbClr val="FFFF00"/>
                          </a:solidFill>
                          <a:effectLst/>
                          <a:latin typeface="Arial" charset="0"/>
                          <a:cs typeface="Arial" charset="0"/>
                        </a:rPr>
                        <a:t>Below Average</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smtClean="0">
                          <a:ln>
                            <a:noFill/>
                          </a:ln>
                          <a:solidFill>
                            <a:srgbClr val="FFFF00"/>
                          </a:solidFill>
                          <a:effectLst/>
                          <a:latin typeface="Arial" charset="0"/>
                          <a:cs typeface="Arial" charset="0"/>
                        </a:rPr>
                        <a:t>C</a:t>
                      </a: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smtClean="0">
                          <a:ln>
                            <a:noFill/>
                          </a:ln>
                          <a:solidFill>
                            <a:srgbClr val="FFFF00"/>
                          </a:solidFill>
                          <a:effectLst/>
                          <a:latin typeface="Arial" charset="0"/>
                          <a:cs typeface="Arial" charset="0"/>
                        </a:rPr>
                        <a:t>Less than 80</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smtClean="0">
                          <a:ln>
                            <a:noFill/>
                          </a:ln>
                          <a:solidFill>
                            <a:srgbClr val="FFFF00"/>
                          </a:solidFill>
                          <a:effectLst/>
                          <a:latin typeface="Arial" charset="0"/>
                          <a:cs typeface="Arial" charset="0"/>
                        </a:rPr>
                        <a:t>Cull</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47950904"/>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6803</TotalTime>
  <Words>1959</Words>
  <Application>Microsoft Office PowerPoint</Application>
  <PresentationFormat>A4 Paper (210x297 mm)</PresentationFormat>
  <Paragraphs>566</Paragraphs>
  <Slides>82</Slides>
  <Notes>3</Notes>
  <HiddenSlides>0</HiddenSlides>
  <MMClips>3</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82</vt:i4>
      </vt:variant>
    </vt:vector>
  </HeadingPairs>
  <TitlesOfParts>
    <vt:vector size="85" baseType="lpstr">
      <vt:lpstr>Default Design</vt:lpstr>
      <vt:lpstr>Blank Presentation</vt:lpstr>
      <vt:lpstr>Worksheet</vt:lpstr>
      <vt:lpstr>Far    </vt:lpstr>
      <vt:lpstr>PowerPoint Presentation</vt:lpstr>
      <vt:lpstr>PowerPoint Presentation</vt:lpstr>
      <vt:lpstr>PowerPoint Presentation</vt:lpstr>
      <vt:lpstr>PowerPoint Presentation</vt:lpstr>
      <vt:lpstr>The Dohne in South Africa Today</vt:lpstr>
      <vt:lpstr>The Dohne in Australia</vt:lpstr>
      <vt:lpstr>PowerPoint Presentation</vt:lpstr>
      <vt:lpstr>Quality Assessment</vt:lpstr>
      <vt:lpstr>PowerPoint Presentation</vt:lpstr>
      <vt:lpstr>PowerPoint Presentation</vt:lpstr>
      <vt:lpstr>The Dohne In Australia Today      197 Studs 14734 Registered Animals</vt:lpstr>
      <vt:lpstr>The Dohne Tomorrow?</vt:lpstr>
      <vt:lpstr>Number of Dohne stud sheep bred </vt:lpstr>
      <vt:lpstr>Dohne genetic improvement</vt:lpstr>
      <vt:lpstr>Body Weight - actual &amp; predicted </vt:lpstr>
      <vt:lpstr>Fleece Weight - actual &amp; predicted </vt:lpstr>
      <vt:lpstr>Fibre Diameter - actual &amp; predicted </vt:lpstr>
      <vt:lpstr>FD CV - actual </vt:lpstr>
      <vt:lpstr>Muscle Depth - actual &amp; predicted </vt:lpstr>
      <vt:lpstr>Fat depth - actual &amp; predicted </vt:lpstr>
      <vt:lpstr>PowerPoint Presentation</vt:lpstr>
      <vt:lpstr>PowerPoint Presentation</vt:lpstr>
      <vt:lpstr>PowerPoint Presentation</vt:lpstr>
      <vt:lpstr>PowerPoint Presentation</vt:lpstr>
      <vt:lpstr>PowerPoint Presentation</vt:lpstr>
      <vt:lpstr>PowerPoint Presentation</vt:lpstr>
      <vt:lpstr>Current Status at Far Valley</vt:lpstr>
      <vt:lpstr>Proportion of Income from Sheep </vt:lpstr>
      <vt:lpstr>HOW DID THIS COME ABOUT?</vt:lpstr>
      <vt:lpstr>Marketing Percentages</vt:lpstr>
      <vt:lpstr>The Dohne Advantage</vt:lpstr>
      <vt:lpstr>Dohne Selection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Dohnes?</vt:lpstr>
      <vt:lpstr>PowerPoint Presentation</vt:lpstr>
      <vt:lpstr>PowerPoint Presentation</vt:lpstr>
      <vt:lpstr>PowerPoint Presentation</vt:lpstr>
      <vt:lpstr>PowerPoint Presentation</vt:lpstr>
      <vt:lpstr>PowerPoint Presentation</vt:lpstr>
      <vt:lpstr>F2 Commercial ewes just before mating in 2004 *Note: Condition Score</vt:lpstr>
      <vt:lpstr>2004 Matings </vt:lpstr>
      <vt:lpstr>Pregnancy Scanning</vt:lpstr>
      <vt:lpstr>PowerPoint Presentation</vt:lpstr>
      <vt:lpstr>PowerPoint Presentation</vt:lpstr>
      <vt:lpstr>PowerPoint Presentation</vt:lpstr>
      <vt:lpstr>F2’s in the Feedlot</vt:lpstr>
      <vt:lpstr>Carcasses at Hillside Meats</vt:lpstr>
      <vt:lpstr>F2 wether lambs</vt:lpstr>
      <vt:lpstr>2005 Matings</vt:lpstr>
      <vt:lpstr>2005 Scanning</vt:lpstr>
      <vt:lpstr>2005 Lambing Results</vt:lpstr>
      <vt:lpstr>2006 Matings</vt:lpstr>
      <vt:lpstr>2006 Scanning</vt:lpstr>
      <vt:lpstr>2006 Lambing Results</vt:lpstr>
      <vt:lpstr>Sheep and Cropping at Far Valley.</vt:lpstr>
      <vt:lpstr>PowerPoint Presentation</vt:lpstr>
      <vt:lpstr>PowerPoint Presentation</vt:lpstr>
      <vt:lpstr>PowerPoint Presentation</vt:lpstr>
      <vt:lpstr>PowerPoint Presentation</vt:lpstr>
      <vt:lpstr>PowerPoint Presentation</vt:lpstr>
      <vt:lpstr>Index Improvement </vt:lpstr>
      <vt:lpstr>Dollars in Pockets</vt:lpstr>
      <vt:lpstr>2005 Meat Results</vt:lpstr>
      <vt:lpstr>Results from F2 Maiden ewes</vt:lpstr>
      <vt:lpstr>Gross Margin Projection</vt:lpstr>
      <vt:lpstr>2005 Ram Lamb Contract Results     </vt:lpstr>
      <vt:lpstr>2005 WAMMCO  Results</vt:lpstr>
      <vt:lpstr>PowerPoint Presentation</vt:lpstr>
      <vt:lpstr>Data from Ag. WA Productivity Trials - 2004</vt:lpstr>
      <vt:lpstr>12 – point mating program for autumn/early winter lambing</vt:lpstr>
      <vt:lpstr>PowerPoint Presentation</vt:lpstr>
      <vt:lpstr>Pregnancy Facts</vt:lpstr>
      <vt:lpstr>2006 Foundation Flock Results</vt:lpstr>
      <vt:lpstr>Flock Description in 1998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Kain</dc:creator>
  <cp:lastModifiedBy>Nick</cp:lastModifiedBy>
  <cp:revision>283</cp:revision>
  <cp:lastPrinted>1601-01-01T00:00:00Z</cp:lastPrinted>
  <dcterms:created xsi:type="dcterms:W3CDTF">1601-01-01T00:00:00Z</dcterms:created>
  <dcterms:modified xsi:type="dcterms:W3CDTF">2011-08-25T07:39:08Z</dcterms:modified>
</cp:coreProperties>
</file>